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5"/>
  </p:notesMasterIdLst>
  <p:sldIdLst>
    <p:sldId id="256" r:id="rId2"/>
    <p:sldId id="263" r:id="rId3"/>
    <p:sldId id="264" r:id="rId4"/>
    <p:sldId id="257" r:id="rId5"/>
    <p:sldId id="259" r:id="rId6"/>
    <p:sldId id="266" r:id="rId7"/>
    <p:sldId id="267" r:id="rId8"/>
    <p:sldId id="268" r:id="rId9"/>
    <p:sldId id="265" r:id="rId10"/>
    <p:sldId id="269" r:id="rId11"/>
    <p:sldId id="262" r:id="rId12"/>
    <p:sldId id="271" r:id="rId13"/>
    <p:sldId id="272" r:id="rId14"/>
    <p:sldId id="273" r:id="rId15"/>
    <p:sldId id="276" r:id="rId16"/>
    <p:sldId id="277" r:id="rId17"/>
    <p:sldId id="270" r:id="rId18"/>
    <p:sldId id="275" r:id="rId19"/>
    <p:sldId id="279" r:id="rId20"/>
    <p:sldId id="274" r:id="rId21"/>
    <p:sldId id="280" r:id="rId22"/>
    <p:sldId id="278" r:id="rId23"/>
    <p:sldId id="258" r:id="rId2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>
        <p:scale>
          <a:sx n="86" d="100"/>
          <a:sy n="86" d="100"/>
        </p:scale>
        <p:origin x="-69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1666D-2D8A-4484-997C-98082C1577A8}" type="datetimeFigureOut">
              <a:rPr lang="nl-NL" smtClean="0"/>
              <a:t>12-3-2013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E3C5F-13BA-42ED-8A88-4597268D38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9600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E3C5F-13BA-42ED-8A88-4597268D38F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114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E3C5F-13BA-42ED-8A88-4597268D38F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4740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E3C5F-13BA-42ED-8A88-4597268D38F6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7146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E3C5F-13BA-42ED-8A88-4597268D38F6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946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E3C5F-13BA-42ED-8A88-4597268D38F6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4472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E3C5F-13BA-42ED-8A88-4597268D38F6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921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E3C5F-13BA-42ED-8A88-4597268D38F6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6505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E3C5F-13BA-42ED-8A88-4597268D38F6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550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E3C5F-13BA-42ED-8A88-4597268D38F6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3496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E3C5F-13BA-42ED-8A88-4597268D38F6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38193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E3C5F-13BA-42ED-8A88-4597268D38F6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1459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E3C5F-13BA-42ED-8A88-4597268D38F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37973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E3C5F-13BA-42ED-8A88-4597268D38F6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92130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E3C5F-13BA-42ED-8A88-4597268D38F6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32103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E3C5F-13BA-42ED-8A88-4597268D38F6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29917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E3C5F-13BA-42ED-8A88-4597268D38F6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8046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E3C5F-13BA-42ED-8A88-4597268D38F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3572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E3C5F-13BA-42ED-8A88-4597268D38F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3080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E3C5F-13BA-42ED-8A88-4597268D38F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7670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E3C5F-13BA-42ED-8A88-4597268D38F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2595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E3C5F-13BA-42ED-8A88-4597268D38F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1243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E3C5F-13BA-42ED-8A88-4597268D38F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4208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E3C5F-13BA-42ED-8A88-4597268D38F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0093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8880-A067-4903-A1D8-1E9D7E1B51FC}" type="datetimeFigureOut">
              <a:rPr lang="nl-NL" smtClean="0"/>
              <a:t>12-3-2013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B160-0185-4084-90F9-9189EE35AA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3336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8880-A067-4903-A1D8-1E9D7E1B51FC}" type="datetimeFigureOut">
              <a:rPr lang="nl-NL" smtClean="0"/>
              <a:t>12-3-2013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B160-0185-4084-90F9-9189EE35AA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6988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8880-A067-4903-A1D8-1E9D7E1B51FC}" type="datetimeFigureOut">
              <a:rPr lang="nl-NL" smtClean="0"/>
              <a:t>12-3-2013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B160-0185-4084-90F9-9189EE35AA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6643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8880-A067-4903-A1D8-1E9D7E1B51FC}" type="datetimeFigureOut">
              <a:rPr lang="nl-NL" smtClean="0"/>
              <a:t>12-3-2013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B160-0185-4084-90F9-9189EE35AA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050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8880-A067-4903-A1D8-1E9D7E1B51FC}" type="datetimeFigureOut">
              <a:rPr lang="nl-NL" smtClean="0"/>
              <a:t>12-3-2013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B160-0185-4084-90F9-9189EE35AA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3947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8880-A067-4903-A1D8-1E9D7E1B51FC}" type="datetimeFigureOut">
              <a:rPr lang="nl-NL" smtClean="0"/>
              <a:t>12-3-2013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B160-0185-4084-90F9-9189EE35AA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7663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8880-A067-4903-A1D8-1E9D7E1B51FC}" type="datetimeFigureOut">
              <a:rPr lang="nl-NL" smtClean="0"/>
              <a:t>12-3-2013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B160-0185-4084-90F9-9189EE35AA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5054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8880-A067-4903-A1D8-1E9D7E1B51FC}" type="datetimeFigureOut">
              <a:rPr lang="nl-NL" smtClean="0"/>
              <a:t>12-3-2013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B160-0185-4084-90F9-9189EE35AA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4540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8880-A067-4903-A1D8-1E9D7E1B51FC}" type="datetimeFigureOut">
              <a:rPr lang="nl-NL" smtClean="0"/>
              <a:t>12-3-2013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B160-0185-4084-90F9-9189EE35AA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16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8880-A067-4903-A1D8-1E9D7E1B51FC}" type="datetimeFigureOut">
              <a:rPr lang="nl-NL" smtClean="0"/>
              <a:t>12-3-2013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B160-0185-4084-90F9-9189EE35AA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893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8880-A067-4903-A1D8-1E9D7E1B51FC}" type="datetimeFigureOut">
              <a:rPr lang="nl-NL" smtClean="0"/>
              <a:t>12-3-2013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B160-0185-4084-90F9-9189EE35AA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3930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B8880-A067-4903-A1D8-1E9D7E1B51FC}" type="datetimeFigureOut">
              <a:rPr lang="nl-NL" smtClean="0"/>
              <a:t>12-3-2013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0B160-0185-4084-90F9-9189EE35AA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201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://nl.wikipedia.org/wiki/Galvaniseren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l.wikipedia.org/wiki/Sherardiseren" TargetMode="External"/><Relationship Id="rId11" Type="http://schemas.openxmlformats.org/officeDocument/2006/relationships/image" Target="../media/image34.jpeg"/><Relationship Id="rId5" Type="http://schemas.openxmlformats.org/officeDocument/2006/relationships/hyperlink" Target="http://nl.wikipedia.org/wiki/Schooperen" TargetMode="External"/><Relationship Id="rId10" Type="http://schemas.openxmlformats.org/officeDocument/2006/relationships/image" Target="../media/image33.png"/><Relationship Id="rId4" Type="http://schemas.openxmlformats.org/officeDocument/2006/relationships/hyperlink" Target="http://nl.wikipedia.org/wiki/Thermisch_verzinken" TargetMode="External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etaalwinkel-metalen.nl/1/MetaalCatalogus.k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nl.wikipedia.org/wiki/Titanium" TargetMode="External"/><Relationship Id="rId13" Type="http://schemas.openxmlformats.org/officeDocument/2006/relationships/hyperlink" Target="http://nl.wikipedia.org/wiki/Marmer" TargetMode="External"/><Relationship Id="rId18" Type="http://schemas.openxmlformats.org/officeDocument/2006/relationships/hyperlink" Target="http://nl.wikipedia.org/wiki/Nylon" TargetMode="External"/><Relationship Id="rId3" Type="http://schemas.openxmlformats.org/officeDocument/2006/relationships/hyperlink" Target="http://nl.wikipedia.org/wiki/Pascal_(eenheid)" TargetMode="External"/><Relationship Id="rId7" Type="http://schemas.openxmlformats.org/officeDocument/2006/relationships/hyperlink" Target="http://nl.wikipedia.org/wiki/Gietijzer" TargetMode="External"/><Relationship Id="rId12" Type="http://schemas.openxmlformats.org/officeDocument/2006/relationships/hyperlink" Target="http://nl.wikipedia.org/wiki/Messing_(metaallegering)" TargetMode="External"/><Relationship Id="rId17" Type="http://schemas.openxmlformats.org/officeDocument/2006/relationships/hyperlink" Target="http://nl.wikipedia.org/wiki/Been_(materiaal)" TargetMode="External"/><Relationship Id="rId2" Type="http://schemas.openxmlformats.org/officeDocument/2006/relationships/notesSlide" Target="../notesSlides/notesSlide6.xml"/><Relationship Id="rId16" Type="http://schemas.openxmlformats.org/officeDocument/2006/relationships/hyperlink" Target="http://nl.wikipedia.org/wiki/Hout" TargetMode="External"/><Relationship Id="rId20" Type="http://schemas.openxmlformats.org/officeDocument/2006/relationships/hyperlink" Target="http://nl.wikipedia.org/wiki/Koolstof_nanobui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l.wikipedia.org/wiki/Walsen" TargetMode="External"/><Relationship Id="rId11" Type="http://schemas.openxmlformats.org/officeDocument/2006/relationships/hyperlink" Target="http://nl.wikipedia.org/wiki/Koper_(element)" TargetMode="External"/><Relationship Id="rId5" Type="http://schemas.openxmlformats.org/officeDocument/2006/relationships/hyperlink" Target="http://nl.wikipedia.org/wiki/Roestvast_staal" TargetMode="External"/><Relationship Id="rId15" Type="http://schemas.openxmlformats.org/officeDocument/2006/relationships/hyperlink" Target="http://nl.wikipedia.org/wiki/Pinus" TargetMode="External"/><Relationship Id="rId10" Type="http://schemas.openxmlformats.org/officeDocument/2006/relationships/hyperlink" Target="http://nl.wikipedia.org/wiki/Aluminium" TargetMode="External"/><Relationship Id="rId19" Type="http://schemas.openxmlformats.org/officeDocument/2006/relationships/hyperlink" Target="http://nl.wikipedia.org/wiki/Rubber" TargetMode="External"/><Relationship Id="rId4" Type="http://schemas.openxmlformats.org/officeDocument/2006/relationships/hyperlink" Target="http://nl.wikipedia.org/wiki/Staal_(legering)" TargetMode="External"/><Relationship Id="rId9" Type="http://schemas.openxmlformats.org/officeDocument/2006/relationships/hyperlink" Target="http://nl.wikipedia.org/wiki/Legering" TargetMode="External"/><Relationship Id="rId14" Type="http://schemas.openxmlformats.org/officeDocument/2006/relationships/hyperlink" Target="http://nl.wikipedia.org/wiki/Beto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15616" y="1124744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nl-NL" sz="1600" dirty="0" smtClean="0">
                <a:solidFill>
                  <a:schemeClr val="bg1"/>
                </a:solidFill>
              </a:rPr>
              <a:t>Wat moet erin komen?</a:t>
            </a:r>
          </a:p>
          <a:p>
            <a:r>
              <a:rPr lang="nl-NL" sz="1600" dirty="0" smtClean="0">
                <a:solidFill>
                  <a:schemeClr val="bg1"/>
                </a:solidFill>
              </a:rPr>
              <a:t>1Ferro en NON </a:t>
            </a:r>
            <a:r>
              <a:rPr lang="nl-NL" sz="1600" dirty="0" err="1" smtClean="0">
                <a:solidFill>
                  <a:schemeClr val="bg1"/>
                </a:solidFill>
              </a:rPr>
              <a:t>ferro</a:t>
            </a:r>
            <a:r>
              <a:rPr lang="nl-NL" sz="1600" dirty="0" smtClean="0">
                <a:solidFill>
                  <a:schemeClr val="bg1"/>
                </a:solidFill>
              </a:rPr>
              <a:t>  staal en gietijzer </a:t>
            </a:r>
            <a:r>
              <a:rPr lang="nl-NL" sz="1600" dirty="0" err="1" smtClean="0">
                <a:solidFill>
                  <a:schemeClr val="bg1"/>
                </a:solidFill>
              </a:rPr>
              <a:t>vervomen</a:t>
            </a:r>
            <a:r>
              <a:rPr lang="nl-NL" sz="1600" dirty="0" smtClean="0">
                <a:solidFill>
                  <a:schemeClr val="bg1"/>
                </a:solidFill>
              </a:rPr>
              <a:t> van metaal, harden verstevigen.</a:t>
            </a:r>
          </a:p>
          <a:p>
            <a:r>
              <a:rPr lang="nl-NL" sz="1600" dirty="0" smtClean="0">
                <a:solidFill>
                  <a:schemeClr val="bg1"/>
                </a:solidFill>
              </a:rPr>
              <a:t>Staalsoorten en ploegscharen oplassen vlamspuiten.</a:t>
            </a:r>
          </a:p>
          <a:p>
            <a:r>
              <a:rPr lang="nl-NL" sz="1600" dirty="0" smtClean="0">
                <a:solidFill>
                  <a:schemeClr val="bg1"/>
                </a:solidFill>
              </a:rPr>
              <a:t>Lijmen en lassen kunststoffen reparatie</a:t>
            </a:r>
          </a:p>
          <a:p>
            <a:r>
              <a:rPr lang="nl-NL" sz="1600" dirty="0" smtClean="0">
                <a:solidFill>
                  <a:schemeClr val="bg1"/>
                </a:solidFill>
              </a:rPr>
              <a:t>Pakkingen en </a:t>
            </a:r>
            <a:r>
              <a:rPr lang="nl-NL" sz="1600" dirty="0" err="1" smtClean="0">
                <a:solidFill>
                  <a:schemeClr val="bg1"/>
                </a:solidFill>
              </a:rPr>
              <a:t>borgingen</a:t>
            </a:r>
            <a:endParaRPr lang="nl-NL" sz="1600" dirty="0" smtClean="0">
              <a:solidFill>
                <a:schemeClr val="bg1"/>
              </a:solidFill>
            </a:endParaRPr>
          </a:p>
          <a:p>
            <a:r>
              <a:rPr lang="nl-NL" sz="1600" dirty="0" smtClean="0">
                <a:solidFill>
                  <a:schemeClr val="bg1"/>
                </a:solidFill>
              </a:rPr>
              <a:t>2 Klinken en </a:t>
            </a:r>
            <a:r>
              <a:rPr lang="nl-NL" sz="1600" dirty="0">
                <a:solidFill>
                  <a:schemeClr val="bg1"/>
                </a:solidFill>
              </a:rPr>
              <a:t>proplassen </a:t>
            </a:r>
            <a:r>
              <a:rPr lang="nl-NL" sz="1600" dirty="0" smtClean="0">
                <a:solidFill>
                  <a:schemeClr val="bg1"/>
                </a:solidFill>
              </a:rPr>
              <a:t>plaatwerk </a:t>
            </a:r>
            <a:r>
              <a:rPr lang="nl-NL" sz="1600" dirty="0" err="1" smtClean="0">
                <a:solidFill>
                  <a:schemeClr val="bg1"/>
                </a:solidFill>
              </a:rPr>
              <a:t>schooperen</a:t>
            </a:r>
            <a:r>
              <a:rPr lang="nl-NL" sz="1600" dirty="0" smtClean="0">
                <a:solidFill>
                  <a:schemeClr val="bg1"/>
                </a:solidFill>
              </a:rPr>
              <a:t> </a:t>
            </a:r>
            <a:r>
              <a:rPr lang="nl-NL" sz="1600" dirty="0" err="1" smtClean="0">
                <a:solidFill>
                  <a:schemeClr val="bg1"/>
                </a:solidFill>
              </a:rPr>
              <a:t>ipv</a:t>
            </a:r>
            <a:r>
              <a:rPr lang="nl-NL" sz="1600" dirty="0" smtClean="0">
                <a:solidFill>
                  <a:schemeClr val="bg1"/>
                </a:solidFill>
              </a:rPr>
              <a:t> galvaniseren of </a:t>
            </a:r>
            <a:r>
              <a:rPr lang="nl-NL" sz="1600" dirty="0" err="1" smtClean="0">
                <a:solidFill>
                  <a:schemeClr val="bg1"/>
                </a:solidFill>
              </a:rPr>
              <a:t>vuurverziken</a:t>
            </a:r>
            <a:r>
              <a:rPr lang="nl-NL" sz="1600" dirty="0" smtClean="0">
                <a:solidFill>
                  <a:schemeClr val="bg1"/>
                </a:solidFill>
              </a:rPr>
              <a:t>. Voor</a:t>
            </a:r>
            <a:endParaRPr lang="nl-NL" sz="1600" dirty="0">
              <a:solidFill>
                <a:schemeClr val="bg1"/>
              </a:solidFill>
            </a:endParaRPr>
          </a:p>
          <a:p>
            <a:r>
              <a:rPr lang="nl-NL" sz="1600" dirty="0" smtClean="0">
                <a:solidFill>
                  <a:schemeClr val="bg1"/>
                </a:solidFill>
              </a:rPr>
              <a:t>Verven is h?</a:t>
            </a:r>
          </a:p>
          <a:p>
            <a:r>
              <a:rPr lang="nl-NL" sz="1600" dirty="0" smtClean="0">
                <a:solidFill>
                  <a:schemeClr val="bg1"/>
                </a:solidFill>
              </a:rPr>
              <a:t>H3.6 is reinigen van machines</a:t>
            </a:r>
          </a:p>
          <a:p>
            <a:endParaRPr lang="nl-NL" sz="1600" dirty="0"/>
          </a:p>
        </p:txBody>
      </p:sp>
      <p:sp>
        <p:nvSpPr>
          <p:cNvPr id="4" name="Tekstvak 3"/>
          <p:cNvSpPr txBox="1"/>
          <p:nvPr/>
        </p:nvSpPr>
        <p:spPr>
          <a:xfrm>
            <a:off x="1547664" y="2564904"/>
            <a:ext cx="56166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Constructiestaal</a:t>
            </a:r>
          </a:p>
          <a:p>
            <a:r>
              <a:rPr lang="nl-NL" sz="2000" dirty="0" smtClean="0"/>
              <a:t>Machinestaal</a:t>
            </a:r>
          </a:p>
          <a:p>
            <a:r>
              <a:rPr lang="nl-NL" sz="2000" dirty="0" smtClean="0"/>
              <a:t>Gereedschapstaal</a:t>
            </a:r>
          </a:p>
          <a:p>
            <a:endParaRPr lang="nl-NL" sz="2000" dirty="0" smtClean="0"/>
          </a:p>
          <a:p>
            <a:r>
              <a:rPr lang="nl-NL" sz="2000" dirty="0" err="1" smtClean="0"/>
              <a:t>Ongelegeerdstaal</a:t>
            </a:r>
            <a:r>
              <a:rPr lang="nl-NL" sz="2000" dirty="0" smtClean="0"/>
              <a:t> </a:t>
            </a:r>
          </a:p>
          <a:p>
            <a:r>
              <a:rPr lang="nl-NL" sz="2000" dirty="0" smtClean="0"/>
              <a:t>Gelegeerd staal – </a:t>
            </a:r>
          </a:p>
          <a:p>
            <a:r>
              <a:rPr lang="nl-NL" sz="2000" dirty="0" smtClean="0"/>
              <a:t>roestvast staal, verenstaal, mangaanstaal</a:t>
            </a:r>
            <a:endParaRPr lang="nl-NL" sz="2000" dirty="0"/>
          </a:p>
          <a:p>
            <a:endParaRPr lang="nl-NL" sz="2000" dirty="0"/>
          </a:p>
          <a:p>
            <a:r>
              <a:rPr lang="nl-NL" sz="2000" dirty="0" smtClean="0"/>
              <a:t>Gietijzer</a:t>
            </a:r>
          </a:p>
          <a:p>
            <a:r>
              <a:rPr lang="nl-NL" sz="2000" dirty="0" err="1" smtClean="0"/>
              <a:t>Smeedbaargietijzer</a:t>
            </a:r>
            <a:r>
              <a:rPr lang="nl-NL" sz="2000" dirty="0" smtClean="0"/>
              <a:t>, </a:t>
            </a:r>
            <a:r>
              <a:rPr lang="nl-NL" sz="2000" dirty="0" err="1" smtClean="0"/>
              <a:t>Nodulairgietijzer</a:t>
            </a:r>
            <a:endParaRPr lang="nl-NL" sz="2000" dirty="0" smtClean="0"/>
          </a:p>
          <a:p>
            <a:endParaRPr lang="nl-NL" sz="20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nl-NL" dirty="0" smtClean="0"/>
              <a:t>Staal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643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331640" y="836712"/>
            <a:ext cx="561662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Gewenste eigenschap Ploegschaar / rister </a:t>
            </a:r>
          </a:p>
          <a:p>
            <a:endParaRPr lang="nl-NL" dirty="0"/>
          </a:p>
          <a:p>
            <a:r>
              <a:rPr lang="nl-NL" dirty="0" smtClean="0"/>
              <a:t>Sterk ( </a:t>
            </a:r>
            <a:r>
              <a:rPr lang="nl-NL" sz="2400" dirty="0" smtClean="0"/>
              <a:t>≠</a:t>
            </a:r>
            <a:r>
              <a:rPr lang="nl-NL" dirty="0" smtClean="0"/>
              <a:t> hard en slijtvast)</a:t>
            </a:r>
          </a:p>
          <a:p>
            <a:r>
              <a:rPr lang="nl-NL" dirty="0" smtClean="0"/>
              <a:t>Hard en slijtvast ( </a:t>
            </a:r>
            <a:r>
              <a:rPr lang="nl-NL" sz="2400" dirty="0" smtClean="0"/>
              <a:t>≠</a:t>
            </a:r>
            <a:r>
              <a:rPr lang="nl-NL" dirty="0" smtClean="0"/>
              <a:t> taai)</a:t>
            </a:r>
          </a:p>
          <a:p>
            <a:endParaRPr lang="nl-NL" dirty="0" smtClean="0"/>
          </a:p>
          <a:p>
            <a:r>
              <a:rPr lang="nl-NL" dirty="0" smtClean="0"/>
              <a:t>Niet bros maar Taai (brosheid is ook een eigenschap!)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  <a:p>
            <a:r>
              <a:rPr lang="nl-NL" dirty="0" smtClean="0"/>
              <a:t>Temperatuur afhankelijk. 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90372"/>
            <a:ext cx="3922762" cy="3518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37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4432160" y="261918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Gietstaal en gietijzer</a:t>
            </a:r>
            <a:endParaRPr lang="nl-NL" sz="2000" b="1" dirty="0"/>
          </a:p>
        </p:txBody>
      </p:sp>
      <p:sp>
        <p:nvSpPr>
          <p:cNvPr id="4" name="AutoShape 2" descr="data:image/jpeg;base64,/9j/4AAQSkZJRgABAQAAAQABAAD/2wCEAAkGBhAQEBQQEhAUFRQUFBgUFhUWFBgVFRQUFhcVFBcUFhUXGycfFxojGhUVHy8gIycpLCwtFR4xNTAqNSYrLCkBCQoKDgwOGg8PGiwkHSQpLCwsKSkqLCkpLCwsLCwsKSwsKSksLC8pLCwpKSksKSwpLCwpLCksKSwsKSwpKSkpLP/AABEIAOEA4QMBIgACEQEDEQH/xAAbAAEAAQUBAAAAAAAAAAAAAAAAAQIDBQYHBP/EADsQAAIBAgMFBQUHAwQDAAAAAAABAgMRBCExBRJBUWEGInGRoQcTMoGxFEJSYsHR8CNDcjOSouEVU4L/xAAZAQEAAwEBAAAAAAAAAAAAAAAAAQIDBAX/xAAgEQEBAAICAgMBAQAAAAAAAAAAAQIRAzEhQQQSUXFh/9oADAMBAAIRAxEAPwDuIAAAAAAAAAAAAAAAAAAAAAAAAAAAAAAAAAAAAAAAAAAAAAAAAAAAAAAAAAAAAAAAAAAAAAAAAAAAAAAAAIAEggASCABIIAEi5AAkEACQQAJBAAkEACQQAJBAAkEACQQAJBAAkEAAAAAAAAACCQAAAAAAAYjbnaajg3FVN5uabioq97WTzb6mXOZ+0XaOHr4iNH3qi6Cak91yvKVnuK3FWz8S+GP2ukW6i3tT2oVVWaSdOk7bst1Sa572uV+RbpbcxN1VVedRapqV7fLSS6GnrEJ92SuimEKtF79CWXGDzTNsuD8UxzdFwPbPExlvOSqxbzi0otf4tLLwaNv2R2goYldyVprWEspr5cV1RyDZ22aVd2f9Kry59OUl0eZk3OzW9k1pOLtZ+OsWc9lxuq076deBomy+2lWj3a6dWH44r+pH/JaT8dTccBtKlXhv0pqS6aro1qn4kD1AAAAAAAAAAAAAAAAAAAAAAAAAAAAAMR2q2z9kwtSt9627DrOWUfLX5HDHJybbbbbu29W3m2zoHtX2jedHDp5RTqS8Zd2PopeZoDO/gx1jv9c/Jl50OJNOs46P/sjeK1BM3/rP+FahTrLPuy4P9mXsJtith+5VTqU9N5fEl+vgzzSpteBXTrZWeaKZccyn6tM7O2yYWvCcd+jJOP4eF+XOD6aF/D1ZQn7ylOVKotbZea0kvQ1KFGUJe8oycXxX6NcV4mWwW24VO7VW5KPHPdvzT1i+hxZ8Nx84t5nL26Dsnt4laGLjuvRVYruP/Jax+ngbdRrRnFSjJSi8007p+DRxWe2Kayct9c0s7fmvZPx9CNmdr6uFnvUHKMb505PehL5cPlmROPLL0m5Se3bgY7s/tb7XhqeI3d3fjdxvezTcXn4pmRMr4WAAAAAAAAAAAAAAAAAeLae1qeHipVG7N2Vle7MBiu3X/rpfOb/RfuBthEpJK7dl1yOf4ntXip/f3FygkvV3ZjqteU85zlJ9ZN/UjadOhYjtBhafxVoX5J7z/wCNzzUu1+Dk7e93esouKfzaNAcS1UpjZpj+2m0I4jG1akJb0O7GL4NRill0vcwbMtjtnXe9HJ8Vwf7Mxco2umrNarkehw8ks1HLyY2VQVRdiA2dU8senpoveyWvIrqbMaW9eyPAq7vePDiXpyqzVnUb6aEfWyp+015Uyq7ja4p+BE53bf0y+REcLbUqilfMmydolUJ2T/i1KbHgwNeVWU/ie7Ld5R7rdtNdeJ7KuLjxkr3tlnnysjGZS7aXGuvezCT+yuN3bKS6b1729DcTTvZem8JKTb+PdV+CjFZLzNxPOy82uqdJABVIAAAAAAAAAAAAA13tvC9CDtpU+qaNH3bPp9DqmMwsatOVOXwyVn+668fkc/7Q7GeFnrenJd2T9YvhcnsY4qseKOKTlaM07cnex6/fK2fmV1pKbFMizW2nSj95fLP6Hiq7cj92LfjkXx4s8uorc8Z3XsqwuY7G4NS42ktH+j5osVtq1HpZeCz82eOpVlLWTZ0YfGzl3vTLLmxWqqs3ZZp2aXXRp8jz1sTCLz7z5LgXNJZa2+difdLkvI7ZbPDnuu2Pe05ZKMI3eizfmWv/ADOJbcYRi91uN9212tbXehk1hE7tJXXm2/wriWaFSMe7u7rzemUs7t+OZnyzLXitMLj+MVPHbRcrtQ8MlfyEK20Kt7RhTirJy68k23d8bLkZSo1xfkWXO+mSK48ds82ls9RXhoKjT3Iu7d2+bb1bK8Jh4qz3dNPF5tlNKn/OZ6YyTdvQvcZIjdbv2bwWJp0lL3rpxb3499q1+O7pwR0nZGO99SjO6bzjJrTei7OxyV/aJU2o5Ok1GpSqqSmo2TvbgnHNPO9mdT7N7O9xh4w3oyved4/C97Pu81a2Z5du7t161GUAAAAAAAABE5WTfJX8jVKvbWUl3KSSaycnd+SsBthRVrxgrykorm2l9TRK/aLET1qtdI936Zngq1XJ3k2+rd36kbTpvOI7S4aH9zefKKb/AOjFYntul8FJvrKVvRfuau4luoxs0yeK7XYud7TUF+WK+ruaht2rXq3lKpObX4pOS+SeS+RlJOxYkk8rDZpreDxDhJSWTT9eTueqrVlLOTbfUnE7FqKTcFdPg2kr/oTT2ZXk7P3cem85v0SXqdvFy4Sby7c/Jhleli5TOolq0vFleMwEoS3ZSa4q1ldeJYhhYLO2fN5v1OvHKZTcc9mrqqXjI/dTl4L9RGc3wUV43f7Fxz4FDkSJslmEygqQETxMqc4Ti5RazUovvRkuKLawO/eV77vevdc+C4l5w3k0tbNrxWZVseruWm02k3GSvbeT1jdcGhekx5Z01yPPOmz24xWqSW7uq+SeqV2ks/BFllcb4TXl3XzMr2ZwbqY3DRcrp16d/BSTfoi3s/Z9XET93RpyqT13Yq+XN8l1Og9ivZziKGIp4mu4wUG5KmnvSbs0rtZK178dCnJnJLtfGW1sXbHYEqiWLoL+vSVnFf3qWrp/5LWL55cTydi9upKNFu9KbvRk+DetN8s725O65G5mk7f2LHD1HUirUK0u8lkqVZ/fXJSdvBnmOpuwMR2f2q6sXTqf6tPX88dFNfr18UZcAAAAAAorfDLwf0OXy6cP41/OZ1Cr8L8H9DlWG3nGU9E6j3fBZO/jZgX1zIXg2JVbaLzIi5y1dl5epVZWyzNJ8fIs18ZSh8U14LvM8FfbsPuxb8ckaY8eWXUUucjI7i6/Mo3fAw9Tbk3oox+V36niqYqUndyb+Ztj8bK9s7zSdM9HaVKDu53fJK/0LGJ7Rr+3Sz5yaXorswTkIyN58bGds7zZXpd2hjalRLea7uatG3rqebD4lTXUqqvJ+Bj9mJ3b539DfHGYzwzt+3msjJlKQbKHUtxLqqyCxLEIPGRCdPZh33lbmW6CS30uD9blNKrZp/MjCzvvvqvqEFe7lfpq887stxoOTSScm3ZJK7bfBLmZ3Y3ZfE42SVKHdS71SWUI5vjxfRHVOzPYrD4FbyW/VtnVks/CC+4vXqc2XLMJ/raYXJhvZ12Lq4RyxFbuznHdjT1cYtp3k+eSy4G9AHDllcruuiTU0FrE4aNSEqc0nGSaafFMugqlocqFXC1vd739Sn3qE3pVpcacnxa0fSz4G5bM2hCvTVSPHJrjGS1i+qPPt7Y6xNKye7Ug96nP8M1+j0Zq+ydqyoTdRxcUnuYmn+GSyVSK/l1fkQN6BTCaaTTumrprRp8SokAABTV+F+D+hzDFJUsOnbLW/LJt38zqEo3TXPI0rtDsD3GBrNzUnZL4bZXSXHLImdwvTRKu3qj+G0fld+bPBWxU5/FOT8X+hRJFLR6ePHjj1HFc7e6i5FybBouqpIMlgNgYmv8A6VCpNc920f8AdKy9TZdn+yzEzs6tSFNclecvSy9SmXJjj3Vphb00cI6svZfhY0pLenOo4vdlKVkpcLRjZedznOOwag3HdaadmnqmtUUx5scrqLXjsm6w+Lm7cfkv1ZGDhu26X+V1ex7adSnae/BttJR71lF3u21a8slbgWE6bku84q2btfnpY287UnS1VrWPIrtl6Tis7NluWJfDLwNExX9mtqxJU48Lv+cDzOs118UV0ouWVrfz0I2nS59saeS8z14WUpXySSSb88i1DZrvrfwN07HdlY4l+7e8oLvTktbaKN3xb+jMuTkmMTMfs3v2eUd3Z9L8znLzk/2NlLGCwUKNONKnHdhBWitbLxepfPLyu7t1SagACEgAAGudpdltP7VTjdpbtWC/uU+f+UdTYyGgNV7P7WjQaozmvcyW9Rm3ZRWrpyb0425ZrkbUnfNGhYqgqFerQqxSpTblBpX3b6W6cLczPdi/eKg4SzhF2pN67n4eqWify4EJbAACUBr/AG7lbAVf/leHeRsBRVpRnFxlFSi1Zpq6a6pky6u0XzHBsPg51ZbtOEpNvSKb+hncB7PcdVzdNUlzqSs/9quzrdDDQgt2EYxXKKSXki4dGXycvTKcU9tE2f7K6SzrV5T6QSgvN3f0NkwHZTBUM4YeF196S35ecrmXBjlyZZd1pMZOkWJAKLBqXbHsX9pvWo2VX70Xkqnz4S+ptoJlsu4izbgm0dmzo1HTqQcZLVNeq5rqeN4eL1j5Hf8AG7OpVo7tWnGa5SSflyNax3s1wk84OdLonvR8pZ+p2YfInthlxX05tRh7yMaMpVHTWSpxmox1vf4Xd3zuzx4vY9ODtuyXRyv+iOi0/Zk4SvHEJr80Gvoy5V9nMqkrzrxSvnuxd7dLstObGXxUfTKuX/Y4LgVKmlwOo0fZbQTvKvUa5JRj65md2d2PwVCzjQi5L70+/L/lp8hfk4+kTiy9uZ9n+x+JxbTUXCnxqSVlb8q1k/DLqdW2NsalhaSpU11cn8UpfiZ7kiTkz5Lm3xxmIADNcAAAAAAAB58Xs+lVt7ynGW7pdaF6MUlZKyWiWiKgAAAACwsAAsLAALCwACwAAWFgAFhYABYWAAAABYWAAWFgAFhYABYAALCwACwsAAsAJAAAAAAAAAAAAAAAAAAAAAAAAAAAAAAAAAAAAAAAAAAAAAAAAAAAAAAAAAAAAAAAA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1" y="2607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https://encrypted-tbn1.gstatic.com/images?q=tbn:ANd9GcQQ7s3eoHTOedvPAd4nXnoHx1219PxV5tDpZuA9WlZN27D07SD4u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371" y="69269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https://encrypted-tbn3.gstatic.com/images?q=tbn:ANd9GcQx2XAiHcnK9iinaLZQQnzx2iNULDDF8f1PN-Vp7ea6PrTF5Nh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7" y="292494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588" y="3068960"/>
            <a:ext cx="17907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10" descr="data:image/jpeg;base64,/9j/4AAQSkZJRgABAQAAAQABAAD/2wCEAAkGBhQSERQUExIVFRUVGBcSFRQXFxQUFxcYFxcXFhcYFxcXHCYfFxojGhcXHy8gIycpLCwsFx4xNTAqNSYrLCkBCQoKDgwOGg8PGiwkHyQsLCksLSwpLCwpLCwsLCksLCwpKiwpLCksLCwsLCksLCwsKSksLCwsKSwsLCwsLCwsLP/AABEIALMBGgMBIgACEQEDEQH/xAAbAAABBQEBAAAAAAAAAAAAAAAAAgMEBQYHAf/EAEEQAAEDAQUFBgQEAwUJAAAAAAEAAhEDBAUSITFBUWFxgQYiMpGhsRNSwdFCguHwFCOyYnKSovEHFiQzQ1NzwtL/xAAaAQACAwEBAAAAAAAAAAAAAAAAAwIEBQEG/8QALxEAAgIBAwIEBAYDAQAAAAAAAAECAxEEITESQQUTIlFhcZHwFDKBodHhI7HxFf/aAAwDAQACEQMRAD8A7ihCEACEIQAIQhAAhCEACEKBeF90qOTnS75Bm7ru6qE5xgsyeDqTeyJ6FlK3bF58DGjnLvaEye1Vb+z/AIf1VN+IUrv+w1UTNihY7/eqtw/w/qnqfa+oPFTa7liH3QvEKX7/AEB0SNWhZ5vbJkeAzuBBHmo9ftLUiR8JnCS53r9l2fiFEe+fkCpm+xqULGtv+qc/4ho4Fo/+EhvamsD42u6D6Qk/+pSuU/2/kl+HkbVCzVm7X/PT6tP0P3VzY72p1cmuE64TkfI69Faq1dNu0Zbi5VyjyiYhCFaFghCEACEIQAIQhAAhCEACEIQAIQhAAhCEACEIQAKBeV8U6I7xlx0aMz13DmofaHtAKAwMzqO/yjeeO4Lnl429z3lgJLie+45md375LN1Ot6JeXXu+/sh9dXVu+DR3n/tELThptBdoGgF3mdvQJixdqba4zUdTYPkDcTurpAHKCquzWFtMZa7TtUhh4rKlrbOFJllVx9i9d2nrbwOQb9ZT1LtK8akHmB9IVAUmpVjUwoLWXLfLO+XH2Li8O1T3jC3uA6uGTjyP4fdZ2025rZz+6h2y8s4HmqmrUJKZ02XvqtZzaO0Swq3sTkMgvReLoiVWSj4qb5MeyOdRdUrU5xDQSZ9SrKtUwNieZ38huVVcLZLnbQAB+aZPkD5qdeNnLmxuIJ5bVRvaU1BfqMj7kE24k5bdBtKkUS47AOcn2I9yk2ezRzOvLYOgU5mSTOajtFEkvcabSdB72vBv2UOu18GA7HECRT+F/eOeOeAyVliSHlLjZJPfc60iquu8auLBWp4ToHN71N3FrtnIweavAM53ZgjIg7woFG7/AOZ8R0GMmZEFo1gmYOfBTnPTLZRynH9ji+JpLs7VQMNUE7nCJ6jbzV3Z73pP8NQTuPdPkVz2g0zOxSFo1eJWwST3+fP1ESoizo0oXP6F4VKfge5vCcvI5K1sna5wyqNDhvbkfLQ+iv1+KVS2nt/r7/QTLTyXBq0KLYryp1RLHA7xoRzBzClLTjKM1mLyhDTWzBCEKRwEIQgAQhCABCEIAEIQgAUa8baKVNzznGg3k6BSVme0lsBqBkwG6/3nbejc+qraq7yq3Lv2J1x6pYMhe1tcCXEzUqExv3Fw/pH6JF33bgEkZ7eHBJsrhXtDqkQ1vhG4DJo5x6mVb02rzUvSun6mgRqui8pMjVLtJh0Dmm1WlLpZJLIt9QBUd4W7EYGicvS2fhB5qsxK9p6srrkLk+wEpklKL1FtFpa0jEYJ04rQjEXkcc9JNRRbRbGtIkgTog1UzoOZNL2br5uHI+6vjmsPdF4YKok5O7p66esLZUnysbW1uM8+46D2FOpA8ECz8UrCnm0s9VntjCN8Lil/B3KU6i0GSQOs+gzSm2xrdBi55D7n0Rle4DVKxEiXbP30TVRw2afv0XtWu52p6aAcgmwFzqXY7gU1KxpEL0NnbC75oYPHFIJSns6fvgmijOQF06paQWkgjQgwR1C0V2dryIFcSNMbRn+Zo15jyWba2U42lwVnT320vMH/AAQnCMuTpFGu17Q5pDgdCDITi57YLwfQdNM6+Jh8LuY2HiPVbK6b6ZaGy3Jw8TDqPuOK9NpdbG/Z7S++ChZU4fIsEIQr4oEIQgAQhCABCEIAFzG/7YSazvmc4DkThH+VdLrPhpO4E+QXJb0P8scx7FYvijzKuHxb+mC1p1yxy7BhYOOf1+3kp7KsKK1kZbsvLL6JcrCsk8ltDrMySdp/fsvLQ6AT7yl09Op903XzCXP4nUZWtVkmd54JovTtvp4XkKE6ovQVpNLBXZHv28nUaRexuJ0ho2gTtO0jL1CyN4X5UrvBgCBAaNOMk6laS9LUcJAI5SQfaFja5GKYIznL95LQqikhMmSf45wiRppOauLBfRquDcB4kaDjwVH/ABYO9TrBeOE6ZHWMpTJRyjiZoJWwuG8fiMzPfbkd53O6+6yLG5DzT1FxaZaSDvCztRUrY9I6LwdAZVTrK3Cf3sIWbu+9yR3oy26KybbtIGun6b1hT084vGB6kmWYpT4fLX9fRJfSI1CgC8Y1Cm2e2g+EpUqXHdokmCUGpwOG0fRPGgMIIM7xuSHBnckfCnRTTjKR4J00oz3oUAyIFMEQdNh3KNUoxkc1LdkmXuTcI4RsEHOI3pYqgRPOI55z5IqPGh0UFhgunWc/prwT48EWPVqnE9cuOxM0LW5jg5hLXDMEe3EHcUzUqpovToRfJxs6P2e7RNtLYPdqNEubsI+ZvDhs8iblcmsVvNGo2oDm0zzG0dRl1XV2PBAI0OY6r0ekulZHEuUUbYKL2FIQhXBQIQhAAhCEAN2hsscN4I9Fyi+B/KHMf0ldbXMO0dmwtqN+R58pLR6FY3iUfXXL5r/Ra075QOEknfmvC1N3fVxU2HhB5jJSDExIk6DaeQ2rCsi84LSY4ABrMEDPceSRWokcRvGY9E+0S0eSSwkaGFCyOTqZT3nd3xBlqspaaDmOhwXQiATm0H09kzVsNN+TgIPzNxDzVrT6zyvTLgjKGTmVpsDHmTUwOOUTAPQ5KkvC53MzBxD97l1yp2WpOyAaRuFRzR5OICg1uwFnbm6jUA343hufFpj1WrDxKpLv9P7EupnJqDo1pyr27n0XZBoDtgIhdCs/ZayM8NEdXPf/AFEqSy5rONKFP/A1Rn4nW+EwVTRicKW1q1tquSgQSGFp3tJHoZHoqOndJLiAchqdufBRr1ULOCTi0R6BIIjr/qrekGnOIJzJBLSeZaQoNamGmGyOe36HovPikbVyxdTygWxOrtaBJL4/8lU+7oVM60hr5pZGZxDLz39UWu3naZ2Krq2rCSeqt01beog2bW67/wAUNqZO0DtAeB3FX1ntBaZH+vBciFrq1ILaZLCT3u8AYMGCNYI5ahb/ALN3malMB/jbAM6kaAnjv/VZut0aguuH6/AZCedmbEAEYm6HIjcd3JN2h8ANjMkHhA2qNYqsGDocv1XtqqZjPZh8lldWw3AmpUTD3r2CdOZ91He9R5OnlV+1RLS6M9u3lxTz3SlsssCToVZr9PJBlbUKiutOeisK1HqNiY/hCdiuwtgiLiyJWrkwus9krZ8Sx0XbQ3AebCWfRc7p3QPxGeA+60dxXx/CswYS6nOKAZcCYBiTB5cVc0+tqjPGRVlcmi+vrtK2gcLW/EqZS0GA2dMRgxvhIuXtQKz/AIb2YHxIzkHhoIO2Fzi+rzH8Qaj7Q2i57nEFwgFoPdynMgQMuHMrs9+U/isNOsKzmljnPY11NjYMgucctBzMjmj8Xc59a/L7Y7fP+w8qPTjudhQotjvKnVEseDvGhHMHMKUtmMlJZi8oqNNcghCFI4CyHa27e/i/DUGE8HAR7R5Fa9R7fYm1WFjtDodoOwhVdVT51biueV8xlcumWTk1yvhz6TtQcQHLJ30VP2tsTxUx54SIaeWwehWl7SXPUoVBUA7zczue3TEN+WRTjfh16emJrtm0HdwIWGpOqfXj4Mu8oi9lL0Nezy7xU3fDcd8NaQ7qCOoKtSVFuu62UQ8MkYziIJnMCMuik4VU1DjKWY8Eo7Lc8lKSV4FUaJnr4TVKuQcv3knSEBkao6e4ZBtJp0JB/fFJfZyNCCN68FRp0KXiUZKWOAGalnI1GSpbzpOpHG2SDAdG4nXPdr5rXWS0wCCMTTsUK8bO3DkcQJ9PedinTLy31c+6OPfYzNVu/MKvtDCMthyBz13H6HprrY24YTAyGxRnQ4EHMHI/odm9a9Utk+wtmdtlSDByKh1KmXhJBc1r4IacDiGnvOMAdNSJyVrb6EgzqyQTvykHhIg9VT1mYmlsDvRJOwCZyjOZ9FsVvKEM2tK7AGYWiG02w0HWBkJy10Td3WY0qoeZz7pJ/tfrB6Kvo344MDdoyneBvG9WNWsKlIuDMWL5nECmQTk0AwSYGZnZELNnCxZU+GNTXY1NMpy17+qYoOkA7wCn7SO4CvPSW48jOcmnOXrnL2zUS7NWYR7kGyXd9hB7ztAvLU8OOQyUqtUwtDQeaYo0cR+qVbPsiSXcjfBnQJ+hZw1zpgxLRG/aeaH158PhaYH9p40J5HPySgIACi04Lfk7nIunSaTt+pzUK11TJG7Lkp9N+EF23RvBx29BJ5woVro93L8OXME/Q+6ZVFtJkWyiviympScG4cYzZiDXDENhxAgA6TG1UDbxgMFWux5mGUGEwSCCJMABsjMNB4wNdc6lBz25/omLPc1MPLmU2Nc4y5wY0FxmZLgJOZOq06r4wj0sW4tvJ52dtNZtMOqOOMPfgfkHFgeRTJjaWx5rqlx281qDKh1Mg82ktJ6xPVc3tFDCMnNHVbrsa7/hgPlc4ex+qt6Bt2t8J9hVy9KL1CELbKgIQhADNqsjKjcL2gj25HYsla+wRY81LNUAnN1J84Xfmb4TxhbNCTZRCz8yJRm48GAtVjqUSPiNLdx1B5EZdEl7At++mHAggEHUHMHosrf12Ck4Fghh0GwEajlu6rF1eh8qDlHdFqu3qeGU2FIITxCThWNgsiAmba/ungJUljVGqNkubvaD54mn2CmogQrvdkeED0BPqSrAKkoWks/DI/EB4m4dXYdSIInorum6RkmXRcZZIpj9nqQc9NqlVrHDoOYIkHYQRIKrwrSnWx0xvZpyOuXkoRhFp5Btoz19WEESFnYhbO2NlpWRt9DC7nsVnSzyuk5JFPeFTxa5iPp9R5KmawytMbFOqZq3WTsW1XYksCWinFXLLzVxc1/GlTe1wJaQTIic9W57NvPfomDdwbqq+3VQ0fTYmPptWDm6Og3DeDa9BlRuQI0kGIJaR5gqztB7gWL/ANmVrxUKtP5HB4G5rwfq1x/Mto4y0iNM15rVV+Xe4osReY5IBVpTYGsHmVXUGy4K2tAhoO/6KUtoNke5Ee6SnXjugDV2XRNMbJT9U7dnhHIffM9VRqXMn2GS9ht9OMIGjRlzO36olKe+V4wqE59TJJD5pTA3CTPr9kzVcBp5/YJbzKbNMp8rXjpjwQUfcjMs8nT6pVWlhkAid4zy4J578I4n2WbvXtFhqfBpQ6r+Jx8LJ2H5ncNm3cn6eiU3tuEpYLrCNymXZebqLpYcvxN2EcePFZ26qz2ktrEmoZG2DHywNdDAG0K1Yfoeh+o0VuUZ0NNMhtI6XZbQKjGvbo4Aj9eKdVB2PrzSc0nwuy4Bwn3lX69HRZ5lan7lCceltAhCE4iCEIQAKJelj+LTc3bq3mNPt1UtCjKKnFxfDOp4eTnzhC8Whv8AuYk/EpiZ8TRrzH1VC+zPGtN45tcPovJ36WdUsY2NCFiksiE26mAQ7UDIjgdfoenFKK9BVdNp4JlP2gohrviUmgyNu8gtcWnZiaeOaRd95sLAQQ0DukHLCdIVs+zB3I7FRWy6fhPNSmAceHFLQ7JpMgg5ZgkSM9NwVlTVq6Z7PsRxjdF016l2KtB/0WZo28MyzLfw7wNjTO7Yd3raXVbfiEmCAI12lLdUobnc5J1oGSy95UcTtSORhaisclje0knDhnIl0jKNn3XdGsz2CfA7Tu6pHdeSdk5ech3spNosLh+N3kAfQLPUL5rs0IMfMM45ghPWi/az9S3yJPqVqumz3QnqRItLA3U9T+5WVvWpjMDw79/LgrCtid4nE/vdomvgK3VHo3byRbyTewVb4dqwzAqMcyN5EPaecNcPzLpdMSDIjLguYXbS+HVpv0LXtOW6RPptXTKLSCczlpKyfEorrUkNr4wRbM3vqzvJ2TBuCgMEPKmWoSJ5BU7X/jaJLkapSGudwgcyYSrVlhbuaJ5nMrwv7oHEFeWh0vJ4qvjppwu5LmQgOXockwhUsMYP06gSH1d6SCk1jsVmtOWxFmd7YdoDZ6PcI+LUltPTu/M+NzZHUhYSx9o306rXtotcBEtkudsl0uBBOuzave1t6GtaqjtWM/ls/ut1PV2IzuI3KHdjgXL1umoVdWHy+SnKWWa+jf7LSdHNJgEOIk5ERI8sti1dgHdb+Yex91nbpu5lQjG0H0PmM1qKdFrAA0QADAzORIEyeRWXq5Rb6Yj4ZNP2K1q7u5/7rUrP9jaMUnu+Z0Dk0D6krQLa0SxRH77lK387BCEK2LBCEIAEIQgAQhCAPCFGrXXSd4qbTxgA+YzUpCjKMZcrJ1NoqKvZiidMTeTp/qlVVt7JOmWEO/yu+x9FrEKrZoaJrHTj5bE42yXc5veHZ8gy+nh44cvPROWWyADCxpPISfRdEQqUvCk+JvHyG/iH7HN7ycafdc0tcROYIy0n0KrKtja5dGv+4m2lkeF7ZLHe4PArA17M+k4se0tcNh28Qdo4hUNVppaZ+nj3HV2KZBp9n2Okke6bq3HT3K0pVoSKxSVqJ45JdJRVrlZskKtr2Mt+60rwoNroYgrFWplnEjjiZytkOOf7ldIpunyG7LILnlqZEyug0GRHLT0nLiFLWYcY/qEAqeJP1HZQolpdBCdxyFnzTcCa5BxhvUJTz7pNXNpA5pIMgeail6Ed7iwvC1LBXsJDgdyeYVX33bDRo1qg/wCnTe8flaSPVWbSNqoO1jMVjtQH/aqcdAT7BXNPBdSXxRCT2OSGpKk2GhLh6Fe2Sw4uKvLvuR2rNmef3XqJ2Rityqotmi7P1HAgRM5StQ6kBTB1LyXN4sGTTGzEZI5qhuuzw0AjM5RuGhP0HVa/s9YjWrtJHdpw47u74G+f9JWFNebbiK3exZz0xyzYXVZPhUWM2gZ8zm71JUtCF6SMVFJLsZ7edwQhCkcBCEIAEIQgAQhCABCEIAEIQgAQhCABR7Zd9OqIqMDhsnUcjqOikIXGk1hgZe19h2n/AJdQt4OGIeYg+6o7xuKrRze2W/O3vDrlLeoXRF4Qs+3w6ma9Oz+H8f8AB0bpLk5RUoblGfSXRby7K06kuZ/LdwHdPNv2hZi33PUpeNmXzDNvns6wsa7SW0PdZXuvvYtRsjIyte7Mbm5akA8pzWhFGCSMpJPn+ua9pwNiclLlObSRLYi206JdJ2SReB0RYKL6pwMaXO3DZxJ0A4ldUXKKSRzOBbnZSE5SstQtxNpvc2dQ1xHmAtPdXZFre9WIefkHgHP5vbmtE1sCBkAtGjw6Tj/k2++4md67HOaDXuyFN5I3MefYZJbXfYhdEUW2XXTq+NgJ+bR3mM1Kfhe3olucV/ujEkDUZH0VfXZMg/uVqrX2VcM6bsQ+V2R6HQ+ioLwsTmHvNLTuIjy2FZ86LKniaHKcZcHObzuAsrOLG4WmCABDZjOI0zz6q5u9pwtbEZCTGXE8f3mr5zQdQCnrFYnVHYKbJO4ZADeTsCbK+ViUWss6ko7jNhsJJDWDE52nP9PIQujXPdgoUw0ZnVzt5+2wJi4riFBsmHVCO87YODeHurVauj0vleuXL/YqW2dWy4BCELQEghCEACEIQAIQhAAhCEACEIQAIQhAAhCEACEIQAIQhAAvCF6hAFba+z1F89wNO9uXpoVS2jslUB7jmuHGWke8rWIVWzSVWbtfQYrJLuZSn2JxkGrUyH4WbfzHZ0WjsVgZSbhptDRw28SdSeJUhCZVRXV+VEZTcuQQhCcRBCEIAEirRDhDgCNxEhLQjGQK49nrOTPwW+vtKm0LO1gwsaGjcAAPROIUFCMd0jrbfIIQhTOAhCEACEIQAIQhAAhCEACEIQAIQhAAhCEACEIQAIQhAAhCEACEIQAIQhAAhCEACEIQAIQhAAhCEACEIQAIQhAAhCE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254" y="940074"/>
            <a:ext cx="26860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811860"/>
            <a:ext cx="3041915" cy="228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4" descr="data:image/jpeg;base64,/9j/4AAQSkZJRgABAQAAAQABAAD/2wCEAAkGBhQSERUUEhQVFBQVFRQUFBAYFxcYFxgWGCIVHBUWFBgcHCYfHB8vHRcXIC8nIycpLywsFR89NTAqNSYrOCwBCQoKDAwMGQwMECkYEhgpKSkpKSkpKSkpKSkpKSkpKSkpKSkpKSkpKSkpKSkpKSkpKSkpKSkpKSkpKSkpKSkpKf/AABEIAGEAgAMBIgACEQEDEQH/xAAcAAEAAQUBAQAAAAAAAAAAAAAABwEDBAYIAgX/xAA4EAACAQIEAwUFBwMFAAAAAAABAgADEQQSITEFBkEHE1FhcSJCUoGhFCMycpGxwWKC8DNEY8LR/8QAFQEBAQAAAAAAAAAAAAAAAAAAAAH/xAAUEQEAAAAAAAAAAAAAAAAAAAAA/9oADAMBAAIRAxEAPwCcYiICIiAiIgIiUvAXmnc49o9HA1KdK3euWU1VB/06Z3Y/1W1C9f0vTnznn7Llw+HAfGVSq000ITMbKzdLkn2Qd+ukhni+BrUK1RMSD3981Qk5ixbXMW63vvA6Uw2IV0V1IZWAZWGxB1BEuyKeyHm//ZVT4thyfDd6X/YfPykrCAiIgIiICIiAiIgIiIFJp/aBz6uBp5KdmxLj2E3CDbvH8vAdT5Ay9z5zynD6VhZ8Q4PdUug/5H8FH1O3W0CYzGPWqPVqsXqObs53J/jwt0tAV8Y71DUd2aozZ2qE+0W+K/jt6WFoxGJeo5eozO7buxJJ9SZj3lc0IyKGIam6uhKujBkcbhhqCP0nRHJvM647CpVFg49iqg92oPxD0O48jOby82fkHms4DFBmJ7ipZKw6Ae7U/tP0JgdDRPCPcAg3B1B8vKe4UiIgIiICIiAmtc7860+H0cxs9Z7ilRvufibwUdT8hrL3OPN9Lh9A1KntO1xSo3sXb+FHU9PUic+ca4tWxNd6tck1GOoIICjoqqdgPCB44jxKpiKrVarF6jm7MfoAOgA0AG0x9ZRZUwhlgpKEyhMChM9B9PKWiZUGBNHY/wA397S+yVT95SF6RO7Uvh9VOn5beBkkgzlnhfEnw9ZK1I2qU2DKf3B8iLg+s6T5b46mMw6V6ezjVeqsNGRvMG/+GFfUiIgIiICfH5o5npYGga1U+SUx+J36Kv7k9ACZe4/x6lg6DVqzWVdh1ZvdRB1J/wA0nPPNHM9XH1zVq6AXFOkPwongPM6Enrb0geOMcy1sTiftNQ+2GVkXdECkFEUHoDbfc3vLPHONVMXXavWy52yg5RlHsgAWF/ATAlYQlRKSsCuaeXYQV+stNeB4JlVMGBAuKZvXZVzf9kxPc1DahiCBc7JV2RvIHRT/AG+E0RZ6tA6wBlZpPZdzf9sw3d1DevQAV/F09yp9LHzHnN2hSYfFuK08PSarVYKiC5P7ADqSdAOpMuY3HJSptUqMERAWZzsANyZAPPfPLcQq2W64dCe7pdSdu8qf1HWw6DzJuGLzlzhU4hXztdaS3FKjfRR1ZuhY9T8hpvr8GXqGFZyAis7FguVQSeg6eZtCLR29Jl8M4VUr1e6ooalQqxFNbX03vcgAD1kncudjGtQ45lZWt3aUncWOpJZrDbYAaanykl4HhlOiipTVVVFCLprlGgBO52gQrwnsjxlanTdhTo3azJULd4qg6vlAIJsNASOnjNkw3YioL58SxBA7sqigg63NQEnNppYW3MlACVhUcL2KYe9MmtWOUfeWyjPv+Hqg26nQeOsw8T2GIUqBMS+YkGkGRcoFtqltz5i1rbSU4gQrxDsTxKuO6q0agKG7NmQq4A0UAG43APTwmlcV5TxOGTNXoPSXOaZqMPYzaWAIuLdQdj0M6etLdXDqwIYBgd1IBHzB+X6QOUgm9tQOv0i8n7mfsswuKapVW9Gs66Mv4M41DOmx8Da2nnrIf5l5Qr4EoMQqgOPZdDmUke7cge1t8j1hGNyxzC+CxKV01ymzp8dM2zof3HmBOlOH8QSvSSrTbMjqGVvEGcr2kodjfNZWocFUN1fNUoH4WGrp6EAsPO/jA2Tta4DicThlNBiyUyXq4YDV/Bh8RXU5et77gSIuOcZ+09zajTpd1SWl92LZ7bM38b9dZ0y0jLnzsuNaoMRgwA7Ove0NApuReqnQHW5HW2mu5UZ8D5drYmoEo02c51DuBdaYPvOdgNz55ZPXKPJlHh6OtIuxqMGeo5BJsLKBYAAf+me+UuUaPD6Jp0izF2zvUexZmsB0GgsNBPuwKWlYiAiIgIiICIiAljFYNKi5XVXB91gCNiP2JHzl+IEF8/dmpwa99RYvQNQgrbWirWykm/tC9xf8s+V2aG3FcN+Z/wBCjzod0B3mh4Tsz7viwxaMEoreoKQ371swZbbBNS3qbWgb9ERAREQEREBERAREQEREBERAREQ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388" y="2198762"/>
            <a:ext cx="3276716" cy="245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936" y="4947554"/>
            <a:ext cx="2557136" cy="193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125" y="4462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71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7886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68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023938"/>
            <a:ext cx="7477125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88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1390650"/>
            <a:ext cx="6962775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64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116632"/>
            <a:ext cx="835292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Smeden is warm vervormen. Maar ook naadloze buis trekken met doorn en walsen.</a:t>
            </a:r>
          </a:p>
          <a:p>
            <a:r>
              <a:rPr lang="nl-NL" dirty="0" smtClean="0"/>
              <a:t>Koud vervormen b.v. profielen, buizen plaatwerk &gt; verstevigen</a:t>
            </a:r>
          </a:p>
          <a:p>
            <a:endParaRPr lang="nl-NL" sz="800" dirty="0" smtClean="0"/>
          </a:p>
          <a:p>
            <a:r>
              <a:rPr lang="nl-NL" dirty="0" smtClean="0"/>
              <a:t>Denk aan laselektroden, ook uitkloppen van staal (scherpen van zeis, hak)</a:t>
            </a:r>
          </a:p>
          <a:p>
            <a:endParaRPr lang="nl-NL" sz="800" dirty="0"/>
          </a:p>
          <a:p>
            <a:r>
              <a:rPr lang="nl-NL" dirty="0" smtClean="0"/>
              <a:t>Vervormen wijzigt de structuur van staal wordt harder, vaak ook brosser. </a:t>
            </a:r>
          </a:p>
          <a:p>
            <a:r>
              <a:rPr lang="nl-NL" dirty="0" smtClean="0"/>
              <a:t>Warm vervormen en harden, daarna ontlaten (temperen) van staal </a:t>
            </a:r>
          </a:p>
          <a:p>
            <a:r>
              <a:rPr lang="nl-NL" dirty="0" smtClean="0"/>
              <a:t>Harden en temperen =  Veredelen.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765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57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764704"/>
            <a:ext cx="27363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err="1" smtClean="0"/>
              <a:t>Nonferro’s</a:t>
            </a:r>
            <a:endParaRPr lang="nl-NL" sz="2000" b="1" dirty="0" smtClean="0"/>
          </a:p>
          <a:p>
            <a:endParaRPr lang="nl-NL" sz="2000" b="1" dirty="0"/>
          </a:p>
          <a:p>
            <a:r>
              <a:rPr lang="nl-N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Aluminium</a:t>
            </a:r>
          </a:p>
          <a:p>
            <a:r>
              <a:rPr lang="nl-NL" sz="2000" b="1" dirty="0" smtClean="0">
                <a:solidFill>
                  <a:srgbClr val="FFC000"/>
                </a:solidFill>
              </a:rPr>
              <a:t>Koper</a:t>
            </a:r>
          </a:p>
          <a:p>
            <a:r>
              <a:rPr lang="nl-NL" sz="2000" b="1" dirty="0" smtClean="0">
                <a:solidFill>
                  <a:schemeClr val="accent5">
                    <a:lumMod val="75000"/>
                  </a:schemeClr>
                </a:solidFill>
              </a:rPr>
              <a:t>Zink</a:t>
            </a:r>
          </a:p>
          <a:p>
            <a:r>
              <a:rPr lang="nl-NL" sz="2000" b="1" dirty="0" smtClean="0">
                <a:solidFill>
                  <a:schemeClr val="accent2">
                    <a:lumMod val="75000"/>
                  </a:schemeClr>
                </a:solidFill>
              </a:rPr>
              <a:t>Tin</a:t>
            </a:r>
          </a:p>
          <a:p>
            <a:r>
              <a:rPr lang="nl-NL" sz="2000" b="1" dirty="0" smtClean="0"/>
              <a:t>Lood</a:t>
            </a:r>
            <a:endParaRPr lang="nl-NL" sz="2000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3923928" y="3140968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rgbClr val="FFC000"/>
                </a:solidFill>
              </a:rPr>
              <a:t>Koper</a:t>
            </a:r>
            <a:r>
              <a:rPr lang="nl-NL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NL" sz="2000" b="1" dirty="0" smtClean="0"/>
              <a:t>en </a:t>
            </a:r>
            <a:r>
              <a:rPr lang="nl-NL" sz="2000" b="1" dirty="0" smtClean="0">
                <a:solidFill>
                  <a:schemeClr val="accent5">
                    <a:lumMod val="75000"/>
                  </a:schemeClr>
                </a:solidFill>
              </a:rPr>
              <a:t>zink</a:t>
            </a:r>
            <a:r>
              <a:rPr lang="nl-NL" sz="2000" b="1" dirty="0" smtClean="0"/>
              <a:t> &gt; messing</a:t>
            </a:r>
          </a:p>
          <a:p>
            <a:r>
              <a:rPr lang="nl-NL" sz="2000" b="1" dirty="0" smtClean="0">
                <a:solidFill>
                  <a:srgbClr val="FFC000"/>
                </a:solidFill>
              </a:rPr>
              <a:t>Koper</a:t>
            </a:r>
            <a:r>
              <a:rPr lang="nl-NL" sz="2000" b="1" dirty="0" smtClean="0"/>
              <a:t> en </a:t>
            </a:r>
            <a:r>
              <a:rPr lang="nl-NL" sz="2000" b="1" dirty="0" smtClean="0">
                <a:solidFill>
                  <a:schemeClr val="accent2">
                    <a:lumMod val="75000"/>
                  </a:schemeClr>
                </a:solidFill>
              </a:rPr>
              <a:t>tin</a:t>
            </a:r>
            <a:r>
              <a:rPr lang="nl-NL" sz="2000" b="1" dirty="0" smtClean="0"/>
              <a:t> &gt; brons</a:t>
            </a:r>
            <a:endParaRPr lang="nl-NL" sz="2000" b="1" dirty="0"/>
          </a:p>
        </p:txBody>
      </p:sp>
      <p:sp>
        <p:nvSpPr>
          <p:cNvPr id="4" name="Tekstvak 3"/>
          <p:cNvSpPr txBox="1"/>
          <p:nvPr/>
        </p:nvSpPr>
        <p:spPr>
          <a:xfrm>
            <a:off x="3923928" y="2132856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Staal en </a:t>
            </a:r>
            <a:r>
              <a:rPr lang="nl-NL" sz="2000" b="1" dirty="0" smtClean="0">
                <a:solidFill>
                  <a:schemeClr val="accent5">
                    <a:lumMod val="75000"/>
                  </a:schemeClr>
                </a:solidFill>
              </a:rPr>
              <a:t>zink</a:t>
            </a:r>
            <a:r>
              <a:rPr lang="nl-NL" sz="2000" b="1" dirty="0" smtClean="0"/>
              <a:t> &gt; verzinkt staal </a:t>
            </a:r>
          </a:p>
          <a:p>
            <a:r>
              <a:rPr lang="nl-NL" sz="2000" b="1" dirty="0" smtClean="0"/>
              <a:t>Staal en </a:t>
            </a:r>
            <a:r>
              <a:rPr lang="nl-NL" sz="2000" b="1" dirty="0" smtClean="0">
                <a:solidFill>
                  <a:schemeClr val="accent2">
                    <a:lumMod val="75000"/>
                  </a:schemeClr>
                </a:solidFill>
              </a:rPr>
              <a:t>tin</a:t>
            </a:r>
            <a:r>
              <a:rPr lang="nl-NL" sz="2000" b="1" dirty="0" smtClean="0"/>
              <a:t> &gt; blik</a:t>
            </a:r>
            <a:endParaRPr lang="nl-NL" sz="20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3923928" y="764704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Aluminium</a:t>
            </a:r>
            <a:r>
              <a:rPr lang="nl-NL" sz="2000" b="1" dirty="0" smtClean="0"/>
              <a:t> – de oxidehuid = beschermlaag</a:t>
            </a:r>
          </a:p>
          <a:p>
            <a:endParaRPr lang="nl-NL" sz="2000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6876256" y="3356992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Legeringen</a:t>
            </a:r>
            <a:endParaRPr lang="nl-NL" sz="2000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7092280" y="230881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Beschermlaag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267435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39552" y="330622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Er zijn verschillende methoden van verzinken:</a:t>
            </a:r>
          </a:p>
          <a:p>
            <a:r>
              <a:rPr lang="nl-NL" dirty="0"/>
              <a:t>elektrolytisch verzinken, zie </a:t>
            </a:r>
            <a:r>
              <a:rPr lang="nl-NL" dirty="0">
                <a:hlinkClick r:id="rId3" tooltip="Galvaniseren"/>
              </a:rPr>
              <a:t>galvaniseren</a:t>
            </a:r>
            <a:endParaRPr lang="nl-NL" dirty="0"/>
          </a:p>
          <a:p>
            <a:r>
              <a:rPr lang="nl-NL" dirty="0">
                <a:hlinkClick r:id="rId4" tooltip="Thermisch verzinken"/>
              </a:rPr>
              <a:t>thermisch verzinken</a:t>
            </a:r>
            <a:r>
              <a:rPr lang="nl-NL" dirty="0"/>
              <a:t>, door dompelen in een bad met gesmolten zink</a:t>
            </a:r>
          </a:p>
          <a:p>
            <a:r>
              <a:rPr lang="nl-NL" dirty="0" err="1">
                <a:hlinkClick r:id="rId5" tooltip="Schooperen"/>
              </a:rPr>
              <a:t>schooperen</a:t>
            </a:r>
            <a:r>
              <a:rPr lang="nl-NL" dirty="0"/>
              <a:t>, waarbij zinkdraad of zinkpoeder door een spuitpistool getransporteerd en met een vlam verhit wordt.</a:t>
            </a:r>
          </a:p>
          <a:p>
            <a:r>
              <a:rPr lang="nl-NL" dirty="0">
                <a:hlinkClick r:id="rId6" tooltip="Sherardiseren"/>
              </a:rPr>
              <a:t>sherardiseren</a:t>
            </a:r>
            <a:r>
              <a:rPr lang="nl-NL" dirty="0"/>
              <a:t> of </a:t>
            </a:r>
            <a:r>
              <a:rPr lang="nl-NL" dirty="0" err="1"/>
              <a:t>diffusieverzinken</a:t>
            </a:r>
            <a:r>
              <a:rPr lang="nl-NL" dirty="0"/>
              <a:t>, het aanbrengen van een zinklaag door verhitting van producten en zinkpoeder in een oven</a:t>
            </a:r>
          </a:p>
          <a:p>
            <a:endParaRPr lang="nl-NL" dirty="0"/>
          </a:p>
        </p:txBody>
      </p:sp>
      <p:grpSp>
        <p:nvGrpSpPr>
          <p:cNvPr id="3" name="Groep 2"/>
          <p:cNvGrpSpPr/>
          <p:nvPr/>
        </p:nvGrpSpPr>
        <p:grpSpPr>
          <a:xfrm>
            <a:off x="107504" y="2545684"/>
            <a:ext cx="8890982" cy="2027580"/>
            <a:chOff x="107504" y="2545684"/>
            <a:chExt cx="8890982" cy="202758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2564904"/>
              <a:ext cx="3002871" cy="1989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2564904"/>
              <a:ext cx="2862981" cy="2008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2545684"/>
              <a:ext cx="2842310" cy="189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5144"/>
            <a:ext cx="360040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Staal verzinke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77075"/>
            <a:ext cx="4320480" cy="418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36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MTEhUUExQWFRUWGBcXGRUXFxcYFxwaFxcXGBYXGBoYHCggGBolHBcUITEhJSkrLi4uFx8zODMsNygtLisBCgoKDg0OGhAQGiwkHyQsLCwsLCwsLCwsLCwsLCwsLCwsLCwsLCwsLCwsLCwsLCwsLCwsLCwsLCwsLCwsLCw4LP/AABEIAMIBAwMBIgACEQEDEQH/xAAbAAACAwEBAQAAAAAAAAAAAAAEBQIDBgABB//EAEAQAAEDAQYDBQYFAQgCAwEAAAEAAhEDBAUSITFBUWFxIoGRobEGEzLB0fAUQlJi4XIVI1OCkqKy8TPCc5PSB//EABkBAQEBAQEBAAAAAAAAAAAAAAECAAMEBf/EACYRAQEAAgIDAAEEAgMAAAAAAAABAhESIQMxQVEEE2FxIqEUM0L/2gAMAwEAAhEDEQA/ANFdNpxtz/Lx2V+QxHODnpudY3g6pTQfUBBcWhonKDnPKdeavdanccuG6rlLOxoRa4IGcZ5cd9FVVoCo0sOQO+4dqD8/FUUmEDMxzObo2CnVtmEZHC0ZknUkaLSyM5tmcW/3gDToSTw/MOuqp90S0gZkA5iY5apPbr4Jn3c/1HXulVXVaDm1zjBOLM78fJblsCWXfgONz8MZzz6pmyixrjUxfE0hw2h3LzQFtwOEFwnqvbJamAYXOE6DmpJ7ZrdgYBiBI35beSR17ZTrVSCDp8W5OmX16IptMuHZaSB97oClZS446bfQack3bCadgpDRvmPkpGm0DJje+T6qr8Q4R2Z5SpGrUOjBn+6fRHTLnXg5jTga0GMjw8IS267a/G4vcSXRn00A4BMK1lcGzI1zy4768Y8UI+xQ9ufZdvG/D0Rb3pjTGTqSe9c6movs5aBDjwOndsh/clxjG4d6d/GWuYlVvoBxz8U6s1iAjEMXM5zxU32drT8LfALZemKbvaBqUyNoaNSFTSs0VC4DI+UqN52fIOH5ZnoR9fVaXUAh9cRMO4zhKFqXkz93gmNLRv3qqn02YsJIJ1A58vvdaXbaDNL3mGtg8zHpKAtpcDhMTnPxZeIE9ycGnhII6hA3uZcOh84KMmhJamHM5KdgsQeJJOug/lXkBX2FgactD6qZO2oildNPfEf80eiGvWzMY1uEZl0ZknY8SmrDl0Sy/XZM/q+SL1SqZSY4RhA5gZrmXezOQeRle2V339levL8cTzEjUHbuzVY6Cn8IGCB4pxdVSW4eCoptDpbxzXthdgqCenjor0DkUzwXLvec1yCAIPE+X0VVqFQMJpuOIZxDTPEaaq0FSBXLai+xWwvElx8vHRC3zSdAMkjQidOattVP3VTEB2Xajgd/HXxRgAezkR5fx96Lp7gZenSiO0RtJzy5/VPrncGQA6dwemoKWPpwS3gYUGGHRmDrlof5WYyrW3ES6BJcfD/pHUmuBnCOMEBCXfZcbhw3Tp4c10uEt5DbgeBVQLrIynUiD7t/+2eR1CmLAaToIAxGQQcp36Ki0WYhst6jnyVdnvMlpaRPCduBBVbn1gNpZ23O0aPs+apsVZ2ImYnSduCNq2Z9SGsaXDUkZqda6XASzPi05Hu4qNWemg6j2mh0Z/mHqg6rCMszwPHgVO7a+cHLYjmjrZRyncem/wB9UZTc2YpogPb5EcOaV16cEg6hMbHVh8HQ/ea8vqzRDx0PyPy8E3ubZ10GRhPdx5q230iGzw9Dp5+qX3fXIPTMLVUrXZqrcLxgOmfPn9VcnKBl6T80wrUMTNORCJtnsy6MVJweOByPcdD5LrGxwGGo0tOhkeBB3WmNnVFANECOAXmGSDuMkYbIXOAbx7lO1VadFpawB9Q5FxzDeQ+/opmN2dgYkFp6hKr0pkAHhI7jp6HxR9KtJBVlppBwIOhTlNhmXFWUDt3hTcyCRuMiozBUY4mnFLMB3j80ov38g/cfkm12vGY7wgL9skODxo7I9R/EeBVcOQ3oHZSUxIyB4JQ09odydU4hGWPFpdqmugyr69Oc99lQ5qvoHKOCqAstVa04zhdAnIQ3TvXJiTyHguW4ttNpUgUN+LYMi4SF346nxXndF1emHNIOh+5Qd2ViDhdqPvwIVv4+nxPgfohjE4hmO8dFWN1WX3jYie01pPQbcOoS0DNGvvKoMg6PD5pfUrAzikTuPNXaBFgqnGIMZwDz4LY3deLT/d1gAdJ2Kx9kr0t+0YGp4bxxTWneVNwAdw1nzVY5aB/Z2YXGkTMZtPEFJbW1rXPw6ST38u9RZbII/vBlMTOUrwURUIAq02galxI14ZJtAa7rZUD9d8iMiOnJa2yX0D2a7f8APHqhqV12c6VKc/t1RNO7A4dp7PHXgeSrGZRhN5XcypTL6YGICQRuBsgLI/G3mMiomjWs5xUzibuBn4geqos1o/vS4NLWu1GwJ4cpWtjF15u908zoMxGeW0yBn0lOrKRWpEHcQfkfvgibf7PstIGOWxoRE57Zg5Kll2fhi0Bxe05GYkcNETCz+izLGlj3NdALcsyPJHUczrqmt4+zH4ioKgdgIBB7MzpB1Gn04IS0XI+zMbL8efxBuGD0k65rcMoz2naalIFzXQBrmI8Cr7JfTz/5DjEjKGxG+ygKYe3TJwzHql1C66tFkuLXCdWzlPIjLZbeUB9XtrNBk2czoTy5JC60NfJDXMGItAfloYDhMZHnCI7LgAfzGO9DW+4qjyPdNxCIILswdjmc8vRa21gxD2uMhuDYhzTJ3yCZ2d2JvRLG3HamnOkY6sPDg5FWFxY/C4RsQdiplv1gN70MDw/Z2R6j6iPApbWqytZeVg94xzRrEjqMx9O9Y6pZKv8Ahv8A9DvonWqfZldNX/afIpveVnx0yBrGJvUfZHesvYqxY8SCAcjIO62FjdLeYVeqliMZAnUjOOi6lfNQmCw/6Hn0lF37Q91UdGQPaaevDoQUtoXpVIkVn/6nj5qfLO4cTyx13PnE0jhLXNHmNUXS16pJYrzqOguqOc39znnvgp0URqk4LleADmuVguDB5qRYFBj1LEvK6OwK+nZgAcR12VIfGiFrW1zf3HaR8wmVl1psrXcu4IKpdx2PjPyKtdeeES5vUg6c4Kk286R3I6j6JtYrdc79nD76hQF31Rz8E998w5hwIQN42twAw5Dfj/AQwJ94mj2XAOPAajr9FcLaaoDWscSc5kQOp2SetZ+1GxEjpuOoMq26rUQXUpLZ+Ezvt46JBu+uAQHS1+8EHp8JMK8W8ESKhEETr5rMYzTqS7Qnz4poYye34HZFbbHTb2c0jE/I7zCLZedQZh89DKFpk4Ozp5rJXtZpqOwntakZ78+5PKwab8X3W/UURZb6qlwBO+6+TstdZh+J47yi6F+V5ADiSSANDmdNVU8jafZG35VHA9yjXvpz2lr2ggoG6rrqNoB9qrAOiThDSxo5u3P3zWZt9+ltSGQ9kkSWlpkRtJjXyXXLKydhsbNeTGDKnz1lW176Y5pa5hgiFjrBfBqAdkZjj/CMdbBHahvIuEo/cOhbqjBlJiZ0gyNIR1P2hDMoy8FnnW5k5nI8M/RWuaInY5gkEDxIRMvw2moo+0TCJKV2+o2tUxsIEgTPEZekJE17dnDxCkHgFa52+202934IGNwnhsmrXMOhC+fBysZXdxPiqnk18Deupjj5pG263tqnC2WnmN8/VI22x4/MfFE07wqfrKecoamjc7Y7Ya48wCPNc72fs/8AhU//AK2fRZxt6Vh+ZS/tusN1XPFjw+zlmiPc04/+Nv0WYvmxClVLW/Dq3pwRo9oqo4IateYf8bMUc0ZXGxivGQvUf+Ipf4fmuXPX8szrH5DoPRTbUUaj5DSAAYgjQSNxwkKkv5jxXmdRfvANTA6SpCi0zmHDiEutb+wRKjQtBY0RBJyMzwVY3QdaBh1ybmMxql+PcDLgfJORaK4yGLM57eIQVupHFjIIxfFlvxyW2zyw12j4pg8Njx00PrHFHuNItzcQDxb9D8kqc0DI6bIsPpe7/PjA4twk7HQEA9+6CArUpkNMuYZaeMajvS+rTxQ8GOmxGyZDUFs98DMEzoSgzWpte+HiHflM5OGXgmUUTaGtqsEuE77GRuJVNmtYpNc2cbTsUBWdOj2x3/RDkNHxP8M1XQOLNf7mZACOcoqxD3oNZwAxENw7QJzM9dFlzah+UTzd9E5ue8GsovLzJDiQDpJaI7lOVaDrM1jBOZ1yJy8EFayMyGtPItBQ9CsC8hx5x3qNqdBy0KNkRYLa0GCwNaYBLS4AZ64SY1T23WfIO2d2TycPhPeFkBVjILWezlrFakabtRkf/V3cfRVLvoPPZpuRnRsdZJPlkjb/ALDipyNW5jpuPvgllSqaFUEiQZa4cxmD138VorrtTarMtM4nXLVM7mm3qsjcdvpUqofVaajQD2QYz2JkEOAzy9dF9IrX7Lf7tue2KC2CMtMyN18vvuye5qkRDScQ6b+C03s2KnuR7xuHCYEkSWnTKZEc9oThlZ1FZz6zl4W6r71+NxLpzOXd0HBF3NV94SDmWweoU/a2xYXCoNDkfkfl4JRdlRzHteNJz6HI/fJc/rrZLg1dpBDZaSI4GEvfeFTRrieZ0/lOgwPZlwz6FZyuWsOEuAjbeNlf1wMLPeVTiD1H0TuwmtUcG02tecp1aAOJOcLM3VbKAqtD3w1xhzi0wAd/GPFfS7vtNCmzDTcwCdyW5cSXDMx9hdMcd32mgfwFoGtNp/pqf/prVW+z1RrQqd2B3/Fy0jazSJaQ7oQVk/a/20FBpp0YNaMyYIZlvGRdy0C63jJsArVb2MdgcHNdrhc0gqv+0qW7wOuXqsrd9d1Q43EucdSdSSrL5oTTcdwJ+q8/I6an8Wz9bfELl8+acly3M8W2NDtBs5ZnQa94KmyzjEQSYyjOOvwwr6vxMPUffmpn4+rfmudWBtdMe6duZ11KFrGBS6D1KYVabC4y/DGhDgNddclVTu1pMtqFxHEg/wDGFow9rwdj/pcPUL2pSa4Fp0OUKqnTLTJpzzDifIlEi1MORy5OEJYi/st5DmnRujuIQdmpFzi2cm59zc/MwtZUYyJyGWsrPWBri52GAMOZdMdBG6nKmFFptOGXRoSB5rKWkycW5JlN76eQ4tORGes6/wADzSZzjyTj+UW9qzVK9D1CqOEKAcqA2nop2d8uLdnDz2PohGuU7PVh4nSYU0wxs7S5w1xaQNZT1t04W4qrwzkTBWdF6GlUJpASYmRuOCIfan1CS7OTMmSRyB4Kbde1HLbAyNZ6GVK7qfuqgcDA3B3CX3fTBDo2OuQOh0PBc+0ljok9/wDKuBqfaRgLG1Bo4hrjwMdlyXezFtLK3uz+bQcHCZ7oHkEf7P2htem6i/cR9D3FXXJRFOo+m5o95+rcgZRPDQqtd7b4dW2zMqFriwOc3NpO06n59yXvlruqZgyELbKUq0h7zY19FwPCPoV8/gtfhOocB6r6FSAIwlZH2jseCo10auAPyPh6LnnO3TC/Dn2YtkjCT8OXcfh+Y7lX7W3cIxjXfp9+qUXXaMFRpOhyPQ/YK3FWxtrU+0Yygn6cStJyjnenzhlkdUqBrRJ9BuSdhzW7u4EMbic0kCDE+OYCodYW0m4WDI6uOpI3PnloPWFCpBTOhQPtHZiHNqNJBGRjLI6acDPisiw9k76r6Ja6IqUyvn7qRaHNOoxAosVDK6n4XN5wO/ZaN9LE2fELI1nQ0Ry9QtbdtaQOYWgrLWizFriI0K5aevYgXErxPGna+uxkAAOmRs8/JHU7I39DfBq9o1iNYRDKzTrEqVPGWeNAB3LqwfADQDzmI+81aKg2J++qk1/EjvWMj1lLLPXkvH2dW5f9Kax0R2m5QJgZkzGIxJ5JBfTC1scx6GfNbK1Vhkdg4SepiFmvahwzgQDhjzlFn0Mu67Xugga592kpZabM5jsLhB+9OK3lwMDmNnZuH/c7+FXetkbWbhDQ85w7Q+OiN0XFjrLREAkTqh7ys8DEBAHBNn0H0Thc056Ax3xsVzHB2R0+9l2mPW3PbPMKJsFZjXHG0OByiNOfJe2+xGmZiWHTlyVVFuIw0EnYCSVFVDihQsrzAa4OOnaMT3rRuuWmMvRZy7rhruILm+7A3OvcPqmtrsVoiMZIiMjB7+K4eTHLLWlY3RnUu6i2nIBaTu0wdOISunY6dR+AEUwYh7y4gO3LzEwe/VDNrvAwkkgDQzqTIVRtbpzC6+P/AB9tRLaVax1wHtILSNDLXNO7SMnNIzBC1V6Cfd2mntAd0/KfDI9yzNltrHQHOiNMUwOh0C1N0ubGAuDmOBBjMZ8OhXbUs6Fn0ypPkA8V6TkoWayFgIMEA6yDGXI5ZepVrVkgKjcJQ99WMVKeLpPdmD6JjbGTmFTZTMtOhWs3G2wFNsVAHDIHMb65r6LTeC1uH4YGHpsk59nh70vfpA7O5j0Hn6o+hamOcWNjsgZAQI0gdMlGM17OV2ttDJCU2hsGU7a3JBWukqqVViq7LNe1lkwOxDR2vWPvwTykcLlK/rKKlLipvoxia7su8eqe3HX7RYf6h8ws8bS05EkdRwRlC1Q5rmuEgg9248JUqrdNpgiV6hKdSQCNDmuV7QKxNG642kcUKyn+qByV7abeXgoWkKzidB4/REh2UnwQdWfynzCEIdOpPUrHZlUtbttF5747mEFSqOUatSM5IHcs2xF4WqWEDPTOOBQ3tfZXGytrQIkDIRkTqe8eaFr2omREt/UIjyzTygz8RYqtL80OA6jNnmAtO9tWeuOsDSFMycUzHkMsxOeaesqhgho7ljbutNWnoHRnkfh2zjim9G3l2p+/vmolI69LM2u3C8QdQdwVjXWVzHlhkxtke8FayvYzUbEwOX1KS3lY/dOEmTGR4Lr47d6RlJ7DuzaWO3ERHmgvZWyudW7JLYaTIjkN+qua4gyddkX7EGHVDB0aJAmM3cOi3koxPDSrN3a/xYfmFVXrnPEx7TGW4nmRonNOHaEHlv3jVRtlnGBxjOJ8Fy2vRLRa0v7MEER5D6ea603c135QDyyR9tsoydAP3P1Q9W73xk8jlqPPPzTaSerdB2Pig21HUagcCAWxnOR5QNU1r2Kp+aXf5j6ZeqSXjYX4i4My6I22mtsV7NZRNoq1A4vJwsA0IygDjlxykJ/ZLS2oxr2/C4AjvXyT3LuBWw9hrWQDRft2mZ97h45+K6zPaLGydohmtDDOp4bDrxPL/pC3nfFOkQx1RrXEE8wB6T4nZZK2+0TqkmnLWAw39TjxPLl9huWhMdt9+Hc9jnDMkGNxPPih2XUAQ4Ma137chzEDJYy7/aWqCJgniCWnxC01l9rnYcTyHAa424v9zYd5qpljWuNMGlUWoSOijZrzp1yXUy2Ds12IDjzCvcEAqeJRVl7TS37+/ooWhsKFmq4XDgVmYn2muz3by4aEyevFIgF9Xv25xWYc4ymYnuiRO6wjvZevEsLKg5OwnwfA8CVFxO1Fkv6rTYGDMDj1lcoOuW0DL3FXupuI8QIK5bVbT6LgA1KpdUO2iY1LODoqX0QgqKb+WYXVoO0cf4XrqS9LZWYPjKpttcNEEkTuACctddEeyivalDQ8EWlnQKWZYx89N+esryrXLRGIt7R3I2/haV1nKz1YZvH7vqimALXZnubDGvHEh8HlGLJe2WhhGFznT+4QfHfuWjpUxhExoPRc+zNOR/hDALNVc3Np80tvO1B9SXDaOScVLvDZNPwPyn0Wet1meSYGvEtHqQunjsntOQV75M7fJN//AOdHKuebB/zKRWprmNOIRl49CmvsTbfdMfLZDnDPoP5Tnehj7bas1rtQD1Hoq3UxBAcQDxOL/ln4KVCvTqRhMHgcirX0lxroXtxOZEAxlrBluWh6cd15TrtwjFI2JgxlxOivqNwun8roB5HQH5eChTZhe4bGHD0K3wogSJaQehVbzxHiES+ysJmM+Oh8Rmqn2V2zp5OGL6O81PZL69npnaD0BS9l3lrg5j4cDIPBOKlgfHw97XT/ALXR6oV1HDriH9Ut9RHmnYJql1klxfLi4yXHtGd53OyWWxoAAAiJ5Z/9ytY2Y49IWYtsmA5pa5s57HMk9+ZSYqmIA4Si/eZEbEfJL6c6FWuq5qhR112oWaq04CA7JxLp7JOsARz7lvmOlfM7zexzmhridsxmZOUAnNbu6S+nQYK2Tmtzk6AfDi5xCrCudgy005Q1poe7bie5jRwc4A+uqzl833WqOikHMYDkcgXHieXJInuq4i57SXHUgb8eCrlBxr6dYrxploBJA4iHDrl9ERZLtokRTqMceE4Xf6XQSvkXvKwILcTOhI9EfZ78tDPih4/cM/EQqnk17HF9Tdc7gfhd4fwvFgqXta+B2Xj+mqY7lyr93FuLbgqDxOgUA9TcV5ea1UcRHVRwq8Z6qt4hHJkSQFdTqghDOAUWyNFuTLi3D8Mxw+n0WfttBzS4uEBzjBkZ68DzC0Aq5QUovd8saODnDyBHlCJe9GCLNSOBpjUDPuUK5IO5J2C6naTgYxmbsDZ4NEan5Ddemk5vU6uOp++C22D1SYJPgNP5WWNOmXGdc81o7wJwnmkFjo4zsNuS6+PKYiy0I9zj2WsLmT2hvB3A2IU7JRrsBY1piTBkQfE9E2N3hg7TwXHYDT0RlDVwAJgjU8gDEDvUZ599GY9AYcAP1QJ6o6xXtVbr2hwPyKLpUTw8/qFb7luhy6jLxzC58vyrQijeFOoIdkTqCfmuqHAWk5iYB/adjzGSGqXY06GFS6k9gwz2T4K4WgBauaOCBpXk1vZdpoHbFGUqgcJBlHpWtr6ZKk+CIIyVdNx2HzVhYdnKtpsB2m6qT8y2DxHqkl4+zhg4HzOzlpPdnie7TorhQB/7Vb2nT5jaLltDPySOIVliunFEglxywFs58hOa+kGzR/KBqkF0Mb1dGfdwHqtILSy7rtZQEwzH+oCA3k393Pw4n21WZ9TduHYSfPLVMq93SPiKDdd5G5++kKrPghebnfqMJ7/4VTrE8bR/m/hNqUtOk9D9VKrWYc8x1GSOKtkFWzE7NPef4Sq10niW+6JGuRIH/ILV16AObSM+nzVb7I5usHll6qdGxkBZn70WT/U76rlqPdn9HhK5GhxPS5cKi9wL0MHVcZW0gaiiXyro5KtwKuBEsXmFTBPBVWqk8tODI7GYT0yZHIpJekhzhsS095BH/qoVbFajq7xqOPyVNqu6ofdguE9oE5u3kbjiU3jGhjdVtphgEFp3kanQmd0W62NOQISltwnep4Nj1JRFnuRgObnHw+iOiNq2eRmgfwTC6WiD+r6bd6JrVe17tgLoHaz8idhxUzYSR28/2t7A+p+8lH9HRZQutmMH3j3FpmCQQDtoMyjzYBAHakZA6nv496PoWcNENgdwVum6WKDQqNJxDG3lqMhse/QnVdTtdMmJg8D9DmPBOS4FVV7LTeIc1rhzARb+WAscDoRHCcvqFNtGcs54feyjVuJn5C9vKcQ8HIG0XdXZBZUE6jUDL9uiOvhgm0WckRoh2iozMbbhem8n4Q57CM8LxA7J2cDObTnx0K9r2gCDMA7zl9/wq7s3FbgyzXxGonmNU0s1uY7QgHgckgpOonM1Kf8Arb5iVI2dpza5p/pM+SdVtxozV717lvHoVnmWx7f3Dz8dUbQvEHrwKOTa2ZOfII20gnNRoNgQMue5UWNGoyXlQcM/VXMqLjKvFTgfKFJjdSQgajy0SR36eqQW/wBpgyQHA5/CM/NGPmxyupdpskah9BjtkBaLLnAcDvG8LMtv+tU07DeWvijfZmoTWfJJOHr+YLpupHvshB0+R7ipNcRkJI70ycDPBRfRbznonchAS3dua5Eiwk7t7yVyP3MPzGTYVbKHlcKi8m9Fe0hTLAqGlWtcuktDyFIELlwPeq2UagBQFppZgnKDIOyYlpUnUpEFTWAYl6HL2pYiPgdlwIkd249OSH7Y1ZP9JB9YVQOp0MLy5hzd8Q4xvyKNp1CdYQf4xo1Dm9WOA8Yhefj6X+Iz/UFRMY5d64tQdO8Wfrb4heuvKn/iMn+oKawmW759VJsTlIQH4xh3xcgCfOIXrK7tGs14n5D6qbSjeNuqENZSEFxLcTsojccf4QzrlETWruJO0ho8DK8tljrDtUsOfxDDhLv80khBuvEt+OgWHc4wZ/zOE+ad342kq9108D2U8UOLSS4kE4DIAGwzPBSo0KbWe7cPFxMd571bSt9OPhI5FwnzC8qlr9JHD4T6GfJP+UaB/wCxqf5S4dcJ9Qg6l11GmQ9rhwNNk+iJFcsMB7XjdmINeObcUT0Rlm/vIwjED+ZvmHNObStN/FAGFwgiYJI3OmoLTJHUEdEY2iXAFuaLq3e0f+RwaBnuJORGgkaeaHr3xgkMYOuvf1XTjv2jlr0PstN7WgudDRsYjxXpvkU/gLX93kCs1aq9SoSXuJGw2ClYqL35NaTz28fkuflwxywuNmxyom+LzqVQcRy4DIJDZbtc84WNLiDnHzOg71sLv9lqtUyWkj/SzxPxdyfvu5lnaDVcwAbNGH+SuP6XwXxY6a9vl9epUbW9w1mYdhMS49AAtv7LXZVY15qMLMRETrAG41HeihfdnZiNGkAXHNwAEniTqUjvK/Kr/wA0DgMly/VfqfNjlwwk/s4zH3WktFros+J4kbJBeXtYMxTYP6jl5LP1KueZzKIoXHWq5hmEfqf2R4anwXLx+LyZXedtv+jbv0Hqe0FcknGR0hcnDPY/LOoZ5My83Ll6/wBrL8J1TdWBcuU0plesK5cqKykiQM1y5dIHtQ5Ksrly1ZJCvXq5UVK5wXLlhVbaLf0jwCvp0mxoPALlyGEvYA0kAA8uqk5erkFTVVVZoK5co+kivWi0CQ0DTQALOlcuXXH0vH0LuGzsfaqLXta5pdm1wBB6g6r6XedBrD2WtbDcsIA4cFy5eXO3/k4z+B5PT55eDyauZJ11zVzxl4Lly9uLhUWCXtB0J0WvuVgk5DLTLTouXLX2qejq01CG5E+PRfPb7rOdUdLiYJiSTuuXI/8ATfFA+EIOsc1y5fO83/ax97I0WljnFoLsRGKBMcJ1To79y5cvaY8lcuXLo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04895"/>
            <a:ext cx="3403079" cy="254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2" y="404664"/>
            <a:ext cx="346083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794" y="3887142"/>
            <a:ext cx="33337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717032"/>
            <a:ext cx="33337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466" y="3501008"/>
            <a:ext cx="405478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71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utch.overhead-cranehoist.com/photo/overhead-cranehoist/editor/20111024111007_943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1563"/>
            <a:ext cx="5927500" cy="685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28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G:\Deere\TRB0035\On-Screen Show\On-Screen Art\RXA005515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3" y="110282"/>
            <a:ext cx="4608095" cy="3054387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8" descr="G:\Deere\TRB0035\On-Screen Show\On-Screen Art\Bol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840" y="110282"/>
            <a:ext cx="4289840" cy="3102694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G:\Deere\TRB0035\On-Screen Show\On-Screen Art\RXA00551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528" y="3429000"/>
            <a:ext cx="4770152" cy="3168352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251520" y="3789040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Thermisch verzinkt versus </a:t>
            </a:r>
            <a:r>
              <a:rPr lang="nl-NL" dirty="0" err="1" smtClean="0"/>
              <a:t>Dacrotized</a:t>
            </a:r>
            <a:r>
              <a:rPr lang="nl-NL" dirty="0" smtClean="0"/>
              <a:t> (chemisch verzinkt zink plus aluminium) ZFC Zink </a:t>
            </a:r>
          </a:p>
          <a:p>
            <a:r>
              <a:rPr lang="nl-NL" dirty="0" err="1" smtClean="0"/>
              <a:t>Alum</a:t>
            </a:r>
            <a:r>
              <a:rPr lang="nl-NL" dirty="0" smtClean="0"/>
              <a:t>. </a:t>
            </a:r>
            <a:r>
              <a:rPr lang="nl-NL" dirty="0" err="1" smtClean="0"/>
              <a:t>flakes</a:t>
            </a:r>
            <a:r>
              <a:rPr lang="nl-NL" dirty="0" smtClean="0"/>
              <a:t> Coating </a:t>
            </a:r>
          </a:p>
          <a:p>
            <a:r>
              <a:rPr lang="nl-NL" dirty="0" smtClean="0"/>
              <a:t>Verschil = waterstof broosheid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187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" r="1174"/>
          <a:stretch/>
        </p:blipFill>
        <p:spPr bwMode="auto">
          <a:xfrm>
            <a:off x="-36512" y="2023732"/>
            <a:ext cx="9289032" cy="500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7" b="3858"/>
          <a:stretch/>
        </p:blipFill>
        <p:spPr bwMode="auto">
          <a:xfrm>
            <a:off x="1619672" y="-27384"/>
            <a:ext cx="5286375" cy="2434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07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r="2895"/>
          <a:stretch/>
        </p:blipFill>
        <p:spPr bwMode="auto">
          <a:xfrm>
            <a:off x="-51623" y="1068388"/>
            <a:ext cx="923213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8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80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lick to en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http://www.vssconstruct.com/images/stories/vssagro/nkg/DSC076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41" y="116632"/>
            <a:ext cx="4260751" cy="319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http://www.vssconstruct.com/images/stories/vssagro/nkg/DSC0799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3284984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http://www.vssconstruct.com/images/stories/vsscappon/wentelploegen/Wentelploeg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40" y="3284984"/>
            <a:ext cx="4260751" cy="319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http://www.vssconstruct.com/images/stories/vsscappon/furrowdisk/furrowdisk%20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8782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8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3779912" y="1621249"/>
            <a:ext cx="532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</a:rPr>
              <a:t>Constructiestaal</a:t>
            </a:r>
          </a:p>
          <a:p>
            <a:r>
              <a:rPr lang="nl-NL" dirty="0" smtClean="0"/>
              <a:t>Staal profielen en balken. Kijk op:</a:t>
            </a:r>
          </a:p>
          <a:p>
            <a:r>
              <a:rPr lang="nl-NL" dirty="0" smtClean="0">
                <a:hlinkClick r:id="rId3"/>
              </a:rPr>
              <a:t>http</a:t>
            </a:r>
            <a:r>
              <a:rPr lang="nl-NL" dirty="0">
                <a:hlinkClick r:id="rId3"/>
              </a:rPr>
              <a:t>://metaalwinkel-metalen.nl/1/MetaalCatalogus.ks</a:t>
            </a:r>
            <a:endParaRPr lang="nl-NL" dirty="0"/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699017"/>
              </p:ext>
            </p:extLst>
          </p:nvPr>
        </p:nvGraphicFramePr>
        <p:xfrm>
          <a:off x="32720" y="116632"/>
          <a:ext cx="4611287" cy="1264920"/>
        </p:xfrm>
        <a:graphic>
          <a:graphicData uri="http://schemas.openxmlformats.org/drawingml/2006/table">
            <a:tbl>
              <a:tblPr/>
              <a:tblGrid>
                <a:gridCol w="4611287"/>
              </a:tblGrid>
              <a:tr h="1255494">
                <a:tc>
                  <a:txBody>
                    <a:bodyPr/>
                    <a:lstStyle/>
                    <a:p>
                      <a:r>
                        <a:rPr lang="nl-NL" sz="2400" b="1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Ruwe indeling:</a:t>
                      </a:r>
                      <a:endParaRPr lang="nl-NL" sz="2400" b="1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/>
                        <a:buNone/>
                      </a:pPr>
                      <a:r>
                        <a:rPr lang="nl-NL" b="1" dirty="0">
                          <a:solidFill>
                            <a:srgbClr val="FF0000"/>
                          </a:solidFill>
                          <a:latin typeface="Times New Roman"/>
                        </a:rPr>
                        <a:t>constructiestaal,      0   tot  0,3% C </a:t>
                      </a:r>
                      <a:r>
                        <a:rPr lang="nl-NL" b="1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(koolstof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  <a:latin typeface="Times New Roman"/>
                        </a:rPr>
                        <a:t>)</a:t>
                      </a:r>
                      <a:br>
                        <a:rPr lang="nl-NL" b="1" dirty="0">
                          <a:solidFill>
                            <a:srgbClr val="FF0000"/>
                          </a:solidFill>
                          <a:latin typeface="Times New Roman"/>
                        </a:rPr>
                      </a:br>
                      <a:r>
                        <a:rPr lang="nl-NL" b="1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machinestaal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  <a:latin typeface="Times New Roman"/>
                        </a:rPr>
                        <a:t>,          0,3 tot 0,6% C</a:t>
                      </a:r>
                      <a:br>
                        <a:rPr lang="nl-NL" b="1" dirty="0">
                          <a:solidFill>
                            <a:srgbClr val="FF0000"/>
                          </a:solidFill>
                          <a:latin typeface="Times New Roman"/>
                        </a:rPr>
                      </a:br>
                      <a:r>
                        <a:rPr lang="nl-NL" b="1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gereedschapsstaal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  <a:latin typeface="Times New Roman"/>
                        </a:rPr>
                        <a:t>,  0,6 tot 1,5% C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57200" y="2554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512621"/>
              </p:ext>
            </p:extLst>
          </p:nvPr>
        </p:nvGraphicFramePr>
        <p:xfrm>
          <a:off x="107504" y="2665239"/>
          <a:ext cx="7488832" cy="2419945"/>
        </p:xfrm>
        <a:graphic>
          <a:graphicData uri="http://schemas.openxmlformats.org/drawingml/2006/table">
            <a:tbl>
              <a:tblPr/>
              <a:tblGrid>
                <a:gridCol w="7488832"/>
              </a:tblGrid>
              <a:tr h="2419945">
                <a:tc>
                  <a:txBody>
                    <a:bodyPr/>
                    <a:lstStyle/>
                    <a:p>
                      <a:r>
                        <a:rPr lang="nl-NL" sz="2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Machinestaal </a:t>
                      </a:r>
                      <a:endParaRPr lang="nl-NL" sz="24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dirty="0" smtClean="0">
                          <a:latin typeface="Times New Roman"/>
                        </a:rPr>
                        <a:t>Voor assen</a:t>
                      </a:r>
                      <a:r>
                        <a:rPr lang="nl-NL" dirty="0">
                          <a:latin typeface="Times New Roman"/>
                        </a:rPr>
                        <a:t>, tandwielen, spieën, koppelingen, </a:t>
                      </a:r>
                      <a:r>
                        <a:rPr lang="nl-NL" dirty="0" smtClean="0">
                          <a:latin typeface="Times New Roman"/>
                        </a:rPr>
                        <a:t>enz. </a:t>
                      </a:r>
                    </a:p>
                    <a:p>
                      <a:r>
                        <a:rPr lang="nl-NL" dirty="0" smtClean="0">
                          <a:latin typeface="Times New Roman"/>
                        </a:rPr>
                        <a:t>harder </a:t>
                      </a:r>
                      <a:r>
                        <a:rPr lang="nl-NL" dirty="0">
                          <a:latin typeface="Times New Roman"/>
                        </a:rPr>
                        <a:t>dan constructiestaal en beter bewerkbaar. </a:t>
                      </a:r>
                      <a:endParaRPr lang="nl-NL" dirty="0" smtClean="0">
                        <a:latin typeface="Times New Roman"/>
                      </a:endParaRPr>
                    </a:p>
                    <a:p>
                      <a:r>
                        <a:rPr lang="nl-NL" dirty="0" smtClean="0">
                          <a:latin typeface="Times New Roman"/>
                        </a:rPr>
                        <a:t>Lassen </a:t>
                      </a:r>
                      <a:r>
                        <a:rPr lang="nl-NL" dirty="0">
                          <a:latin typeface="Times New Roman"/>
                        </a:rPr>
                        <a:t>is </a:t>
                      </a:r>
                      <a:r>
                        <a:rPr lang="nl-NL" dirty="0" smtClean="0">
                          <a:latin typeface="Times New Roman"/>
                        </a:rPr>
                        <a:t>moeilijker </a:t>
                      </a:r>
                      <a:r>
                        <a:rPr lang="nl-NL" dirty="0">
                          <a:latin typeface="Times New Roman"/>
                        </a:rPr>
                        <a:t>omdat er door de hitte hardingsprocessen ontstaan. </a:t>
                      </a:r>
                      <a:endParaRPr lang="nl-NL" dirty="0" smtClean="0">
                        <a:latin typeface="Times New Roman"/>
                      </a:endParaRPr>
                    </a:p>
                    <a:p>
                      <a:r>
                        <a:rPr lang="nl-NL" dirty="0" smtClean="0">
                          <a:latin typeface="Times New Roman"/>
                        </a:rPr>
                        <a:t>Meestal zwak </a:t>
                      </a:r>
                      <a:r>
                        <a:rPr lang="nl-NL" dirty="0">
                          <a:latin typeface="Times New Roman"/>
                        </a:rPr>
                        <a:t>gelegeerd, </a:t>
                      </a:r>
                      <a:r>
                        <a:rPr lang="nl-NL" dirty="0" smtClean="0">
                          <a:latin typeface="Times New Roman"/>
                        </a:rPr>
                        <a:t>met </a:t>
                      </a:r>
                      <a:r>
                        <a:rPr lang="nl-NL" dirty="0">
                          <a:latin typeface="Times New Roman"/>
                        </a:rPr>
                        <a:t>b.v. </a:t>
                      </a:r>
                      <a:r>
                        <a:rPr lang="nl-NL" dirty="0" smtClean="0">
                          <a:latin typeface="Times New Roman"/>
                        </a:rPr>
                        <a:t>chroom</a:t>
                      </a:r>
                      <a:r>
                        <a:rPr lang="nl-NL" dirty="0">
                          <a:latin typeface="Times New Roman"/>
                        </a:rPr>
                        <a:t>, nikkel of </a:t>
                      </a:r>
                      <a:r>
                        <a:rPr lang="nl-NL" dirty="0" smtClean="0">
                          <a:latin typeface="Times New Roman"/>
                        </a:rPr>
                        <a:t>vanadium. </a:t>
                      </a:r>
                    </a:p>
                    <a:p>
                      <a:r>
                        <a:rPr lang="nl-NL" dirty="0" smtClean="0">
                          <a:latin typeface="Times New Roman"/>
                        </a:rPr>
                        <a:t>Kan </a:t>
                      </a:r>
                      <a:r>
                        <a:rPr lang="nl-NL" dirty="0">
                          <a:latin typeface="Times New Roman"/>
                        </a:rPr>
                        <a:t>gehard en veredeld </a:t>
                      </a:r>
                      <a:r>
                        <a:rPr lang="nl-NL" dirty="0" smtClean="0">
                          <a:latin typeface="Times New Roman"/>
                        </a:rPr>
                        <a:t>worden.</a:t>
                      </a:r>
                    </a:p>
                    <a:p>
                      <a:r>
                        <a:rPr lang="nl-NL" dirty="0" smtClean="0">
                          <a:latin typeface="Times New Roman"/>
                        </a:rPr>
                        <a:t>Veredelen </a:t>
                      </a:r>
                      <a:r>
                        <a:rPr lang="nl-NL" dirty="0">
                          <a:latin typeface="Times New Roman"/>
                        </a:rPr>
                        <a:t>is een </a:t>
                      </a:r>
                      <a:r>
                        <a:rPr lang="nl-NL" dirty="0" smtClean="0">
                          <a:latin typeface="Times New Roman"/>
                        </a:rPr>
                        <a:t>warmtebehandeling, harden </a:t>
                      </a:r>
                      <a:r>
                        <a:rPr lang="nl-NL" dirty="0">
                          <a:latin typeface="Times New Roman"/>
                        </a:rPr>
                        <a:t>en aansluitend ontlaten bij temperaturen tussen 400° C en </a:t>
                      </a:r>
                      <a:r>
                        <a:rPr lang="nl-NL" dirty="0" smtClean="0">
                          <a:latin typeface="Times New Roman"/>
                        </a:rPr>
                        <a:t>650°C, zodat een </a:t>
                      </a:r>
                      <a:r>
                        <a:rPr lang="nl-NL" dirty="0">
                          <a:latin typeface="Times New Roman"/>
                        </a:rPr>
                        <a:t>hogere taaiheid </a:t>
                      </a:r>
                      <a:r>
                        <a:rPr lang="nl-NL" dirty="0" smtClean="0">
                          <a:latin typeface="Times New Roman"/>
                        </a:rPr>
                        <a:t>wordt</a:t>
                      </a:r>
                      <a:r>
                        <a:rPr lang="nl-NL" baseline="0" dirty="0" smtClean="0">
                          <a:latin typeface="Times New Roman"/>
                        </a:rPr>
                        <a:t> bereikt.</a:t>
                      </a:r>
                      <a:endParaRPr lang="nl-NL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57200" y="2452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1475656" y="5661248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Gereedschapstaal</a:t>
            </a:r>
            <a:r>
              <a:rPr lang="nl-NL" dirty="0" smtClean="0"/>
              <a:t> </a:t>
            </a:r>
          </a:p>
          <a:p>
            <a:r>
              <a:rPr lang="nl-NL" dirty="0" smtClean="0"/>
              <a:t>wordt gebruikt voor staal gereedschap (geen sleutels, maar beitels etc.)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778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upload.wikimedia.org/wikipedia/commons/thumb/4/42/Testometric_trekbank_20_kN.jpg/220px-Testometric_trekbank_20_k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988" y="2257002"/>
            <a:ext cx="209550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upload.wikimedia.org/wikipedia/commons/thumb/9/96/Trekproef_1.JPG/300px-Trekproef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16" y="669385"/>
            <a:ext cx="3505232" cy="311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data:image/jpeg;base64,/9j/4AAQSkZJRgABAQAAAQABAAD/2wCEAAkGBhQREBQUEhQSFBQVGBQWFBUUFxYUFBQVFBQVGBUUFRQXHigfFxojGhcXHy8gIycqLC0tFh8xNTIqNSYrLCkBCQoKBQUFDQUFDSkYEhgpKSkpKSkpKSkpKSkpKSkpKSkpKSkpKSkpKSkpKSkpKSkpKSkpKSkpKSkpKSkpKSkpKf/AABEIAJ4BDgMBIgACEQEDEQH/xAAbAAEBAQADAQEAAAAAAAAAAAAABQYBAwQCB//EAFIQAAIBAwIBBQYQCwYFBQAAAAECAwAEEQUSIQYTMUHTFCJRVGGUBxYjJDJSU2Rxc4GRk7Kz0hU0NWN0kqGxwcPRJTNCYnKDQ4Kio8IXRISk4//EABQBAQAAAAAAAAAAAAAAAAAAAAD/xAAUEQEAAAAAAAAAAAAAAAAAAAAA/9oADAMBAAIRAxEAPwD9FvL+/F80Ua2hj5vegkeYHCuV3HanBjuGR0cBxr2CTUutLD6Sfs69M0Z/CER6jbzj9Wa2I+sar0EESaj7Sx+kn7OuC+o+0sfpJ+zq/XX3Qu4pkbgA23I3bSSA2PBkEZ8lBD36l7Sw/Xn+5TdqXtbD9af7taClBns6l4LD55/6VznUvBYfPP8A0rQUoM9nUvBYfPP/AErkHUvBYfPP/StBSgz+NS94D6c/0pt1Lw2HzT/1rQUoM/s1L21h+rP96nN6l7ewH+3Of/MVoKUGf5nUvdbAf7M5/nV89y6l4xYj4LeU/vmrRUoM+bPUfGbPzWTt64NnqWfxmy82k7etDQ0Gea11LquLL5baXtq+Uh1IjIuLAjwi3m7ap/KZZotQtZVkuZI3PNm2jV+bXPAzMyjaQN2Sr8Djgc1D0NdXhmjiZVFsqXUaMi53SKZTFJJu4xgnbjGVxwoNTJJqCuqGbTy7BioMU6khcbiAJT0ZHz12bNT9vp5/27gf+dZbWDqFuunSb5ZHxJ3XIYVd4Uk5ln9TjwO9KlRjPA9eK/SUbIB8NBn9mp+20/8AUuPv026l7bT/ANS4+/WirF+ijp88ttEbeeSB1nh282pJdnkVF3EEYVQxbHQcUFHm9T9vp/0dx2lciLU/dNP+iuD/ADauWqsqKHbe4ADMF2hmA4tt47c9OM13UGeEGp9cth9BOf51O59T92sPN5+2rQ0oM7zGp+7af9BP21OZ1P3XT/oZ+1rRUoM5zOqe6ad9DcdrQRan7pp/0Vx2taOlBnOa1T3TT/orjta++RLTG1zO8bkyTbTGHA2iVxg7yT0g/JWgqNyRXFnH/uH55XP8aDvn/HYfibn7S0qlWe5SSurlo22yLaXzI2M4dTbFSQeniBXmtuXcfNBnV1YC1ZtwVF2XIXbNuY45sEtk54bSKDUk1+VWfKOVuUxJjk5l4jbL6m42rGxYO5IwFMm7B6O+Hlracmtb52a6hJlcwzNiRkIj2OFdEWToYqGx4cYr0r+UT+jL9s1BZpSlApSlApSlApSlApSlApSlApU7VeUFvarmeaKIf52AJ+Bek/IKiryrubo4sbRtnVcXe6CI+VIsc5IPkUeWg1RrPaly7s4G2GYSSDhzcCtPJnwFYgSPlrOcqdFljtJbnUJ57xYwGa2t27kgxkZztO58Z/xH5KqaBymsYbaErGlmssPP7CoQKodUIZh0tuYeWg7E5YXMvG30y7I6muGitQfLhiXHyrXDXmsSE7bewgHhknlmI+SNFzXgvPRctonMTFBMsio8e/cCjMBvjlUFXOGVtpII49fCvbyS5RyTXNxalWYWsk4lldhnv5SYEQdJHN5ySBjaBQfa6Pqj+zvreIdfMWuW+RpXOPhwa8eq8nzFJAsuoao7TyCJSkkUahgjPkqkYwO9NbgGsPy00S+uNRsOYcpao5eVlCb4nUOC248TvRtgHHpNBRHJi6iGYNQuGb2t0sU8Z49B2qrj5Gr2aRyhZpO57mPmbkDIXO6KZR0yQP8A4h4VPfDrHXVyp2uaHHdR7JNwwQyOh2yRuPYvG3UQfn6DkcKCiKVA0DVpOca1uiO6Y1DB1G1LmLOBMi/4SDwZeonhwIq/QKUpQKUpQDUnkoD3FBn2gPz5NVqmcmB6yt/ik+qKDpvIg17Gp6Gt7kH4DLbA1L0/0NraB5HjacNJGIsiTDIoCcVYDOfU06c4xwxViYevoj+YuPtbaqtBB5O8kY7F5OYeURSBPUWbcquihTICe+yyqoIzjhX2n5Tb9GT7d6t1GRP7Rc+9ox/3paCzSlKBSlRJOV9sJUQTQkNz2XEqbUaEIWRuPT3/AEdVBbpXmuNRjjVmd1VUGWJI4AgkE/Dg13xyBgCCCDxBHEEeGg+qUrjNBzXGaia1yrjgYRIrz3B9jBCN0nwueiNf8zEeTNeD0u3N4D3fKEiPHuS3LKhHUs8ww0vlC7VPloO665bxF2itEkvJl4MsGObQ/nJ2wi/OT5K866Pf3ZBupxaR9PM2ZJkPkkuXH7EUfDWksNPjgQJEiIi9CooVR8AFemgiaZyMtLd98cCc71yvmSYnwmV8sT5c1armlB5tR06O4iaKZQ8bjDqegjwGvNfcnLadUWaCKVY8c2JFD7cDAxu8lUqUEH0iWGB6zte96MRJw/ZXZb8kLZLp7pYgJ3Ys0gJBJKqpGAcEcM4PWSatUoApSlApSlBC5WaY0kaTQj1xbNzsWP8AHgeqQnySJlfhweqqemailxCksZykihl8OD1EdRHQR1EV6SKzfJ+Lua8urYf3b7bqAe150sJ0XyCQbsfnaDS0qVyl1g2ls0wUMEMe4E4wjSortnyKxb5K+J+V1pHGsr3MAjZiivvUozAZ2hhwzjqoLFM1HtuV9nJt2XNuxYMVAkXJCDLHGc8BxqfrvK2KCS3lNxELdjIJSGDAgwGSIjHWdvADp3UGllPen4D+6p/Jgesrf4qP6orsjv8AnbbnQroHjLhZBtdcqThl6j5KaAuLSAfmovqCg65x69h+JuPtLWqdS5/x2H4m5+1taqUCo8f5Rf8AR4/tpasVHQf2i/6PH9tLQWKUpQMVh09C2HuqaV2VoZEmQW/NqEiMwG+SMg8HOOLYzW4pQfm+v8jUjgmMtxdXEuI5ljjjgMpMAESMkIQ71Cvgggjr6a0noept0+JOZkg2b02SZ38HbL4IBAY5YAgcCK8l1oHOa3HPvmUx2wwFbCN6swZGGOIIIOPDitHqmqR20TSzOERRxJ/YAOsk8ABxPVQemWYIpZiFUDJJIAAHSST0Csr+FJ9RyLRuYtskG6IzJL4e5kYYC/nG8Peg1xDp8upOJLpTHaDjHaMMPKelZLodQ6CIvlbwDWIgAAAAA4ADgAB0YFB4NF0CG0QpCm3J3OxO55GPS0jnix+GqNKUClK8llqKytKoDAxSc22fDsRwR5MOKD10rySXZQyM4AjRQwYHcT7IuNo6MAL8Oa9CSggHPAgEZ4cDQfdK4Jr4gnV1DKQyniCOII8hoOylKUClKUClK8Os6g0ELSJDJOyjIiixvb4AxGaD3V+c8oeRdxPdzSNHzrOQLeY3UkCW0W1crzUXfFtwLHB44HEVQ5P+iDcXSMRpl2rK7IQWiUDAB4mVkIPHo21pLu7uOYV4oFMx25illCBQfZAyIGGR5KDruNBEtibWZ2fdFzTyf4mO3Bfj1548aj6b6HkceGklaRhPHcZCRRJuijMaLzSLtAweOACTjjXk1rVdaCAwWdpu3LkC4507eOQQyoMHhxByPAa12lyytCjToscpUGRFbeqt1gN10Gd1P0P0kvO6kk2SMoRw0aSrsAwRFu/uiVLAkZ4Ma8I9CaEZxc3YO+ORTuiLI8ClICrGPICIdoXOCBxrd0oPDPGyWzBmLsI2y5ABYhT3xC8BnyV9aMuLaEeCKP6gprH4vN8XJ9Q19aX/AHEXxafVFB5rg+vYfibn7W0qnUqcevoT+YuPtbWqtBwxrFnlfGL52WG9f1CNe8tZzxE0vHivR5ejy1tagyXCx30zuQqpaxszEcAqyzEkn4BQda8qJn/utPvCPDJzMIPyO+79lDrN8ejT1H+q6jH7lNfdnysjmEhhAfYVx36puWS3WaN++wQrZ2jh1E9ANfejyyyXVw5ccyNsaxcCVdVUs4I6juI8uAaD4XV73HGxXP8AluYyPnKivXYanKVdrmFbZUGdxlSRSuCWJIxtxjrqnms1eyd23Rtxxt7co1yekSykbo7fyquVdv8AlHhoPhOVE+BK9nL3M+7YY90twME7DJAACAwHVkrkZ6yGl6PJdSrdXqbSvG2tmO4QDj6pIOgzH/p6B4a9I1AjVTEZO9NqrCMsPZiZssF6c7T8wFX8UGbm5a7WZVstRcgkZFsyqcHpDOQCPLXyOVtw3sdMvv8Ama2T60taYCmKDN/hu/b2GnBfjrqNf2Rq9fLXWqt0QWCeDdPM/wA+IxWnpQZSXTNRmRhM9lG67Xt2hEzbZVP/ABA5AZCpZSB4anXfocTtKsiX0qMNmWCsWLLFCjSAbwu5jGc5U8HNbylB+T6hyDltLB42uDLhVhgSOKRnnxO84SRec4g5YEAgYHTXoT0K4ry1VmuHlEkIETlCDEGlEi7EL5VcFkKkngRx4Cv0XU9MS4iaOUZVvASpBHEFWHEEeEV92FikESRRqFSNQiKOpVGAKDA6h6FUkqTbrpneWNI9pMqQgosYVgokLDvlZiMkHd0cK22gWLwWsMUhQvHGiMYxtQlVAyq9Q4dFUKUClKUHBrG6Ly8jQTRX0qJcQPOH71gDGmXQghdpbmsEqOPkrZ1Cm5E2ryyStGS0gk3Au+zMqc3I4jztDMmFLYzwoEfLa0JjHPBTKN0YdZELLu2hu+UbVLcATgMeAzXs0LXYryLnYSxTLKCylclTg8Dxrz3fJG2laNnQkxrGg79wGWJt0ayAHEgVu+G7PHjXZpfJuO3nmmQyF59u/c24d7kjA+Fj056cdAoKtKUoJ3KHVha2k85ziKN34AtxA4ZC8cZxk9Q4nA41M07lepsobidJU382snqMqhHYLltrDcIsn2fR5av3VssiMjjKuCrDqKkYIPwjhWK1D0JLeb2U10RtEZDusuEBGFTep5vGAMrg8KCzecsYUMysXiaJSd00Uixthgm9D/xEDMuSvhq/GTgZxnAzjoz148lYL/0ghxL64uCXR0UuQzIXdX3M2AZCCq4yeheutnpcMqx4mdHfJ4opRQOoAEk8B1k0HGtnFrP8VJ9Q122C4ijH+RPqiujXvxWf4qT6hr1Wowi/6V/cKDwTr6+hP5i4H/dtaqVJnPr+L4i4+1tarUCowjDX8oPQbaIH4DLPmrNSYvyhJ+jw/bT0ESPkHDaWc8cUuznG5xprkJJswu09AQBQu7APAbjwxwqpyVs7cCWW3eOUSuA0sZVt3NIECsy8CRg/PVi6tVlRkdQyOpVlPQysMEHyEVl9M5BrZR7bKeaHiSEY85AxJJ7+Nhw8BZSDwHGgs8otX7mgLqN8jERwp1vK/BFHy8T5AT1VxoOmC1t0RmBkY7pX90mfi7fKc48gFRYtZSW6SeZgLdX5i1biY2nbvZJS/Rgn1JCek78eyFX9W0sXEWwu8ZyGWSMgOjLxVlJBGfkoI2pabZQ3zajNIiSQxc25YgBA57xz1hiu5fKD8/1rPLS3WIvHcw+pNbvNhg22CWVFLEDiAVavPc+hhaSwPDIbmRXMZLPO7OOaDBAGPUN7cD7avJpfoQWdvuWNrjm5ChljZ0ZJObYMqv3m4rkcRnBoNhpmoLPCkqBgsihl3Da209BIPRkcflr1V4dH0hLWPm4y+wMSqs24Rg/4EzxCDqHVmvdQKUpQKUpQKUpQKUpQKUpQKUpQKUpQKUpQKUpQKUpQeDX/AMVn+Lf6pr2oOArwcoT60n+Lf91UBQSZWzqEfkt5f2zQ/dqvUV/ykv6M/wBtHVqgVFgOdSm/y21t/wBc1z92rVRLX8p3H6NafbXlBbNQOUd4zslpCcSzgl3H/BgBxJJ/qPsVz1tnqNV7++SGJ5ZGCpGrO7HqVRkmpPJe0Yh7mZds1wQ209MUI4Qw/CF75h7ZmoKP4Ji5jmObUw7RHzZGV2AYC8fJWW5O6tPFqMunuh5mKLnLeV8l5F3oMFs9+E3bfD3vHw1tqz/LHXDZQi4WFZdhAdmdY+ajbG98txI4DvRxPgoL+a5r8/l9EW3skleRw3OXMpiUNxeILEWdDxGMOGAyM54VRj9EFG1JbNFR1bbiRZMsS0XOh+bA/u8YG/PTQa+lcCuaBSlKBSlKBSlKBSlKBSlKBSlKBSlKBSlKBSlKBSlKCXymb1pKPbAL+uyr/GqYqTyp/FWHheAfPPGKrCgjOf7SX9Gf7eOrVRX/ACkv6M/28dWqBUO1P9p3H6Nafa3lXKyOqa2lpeXcr5bFvZBUX2Tu014scS+FmbgKD06vL3Vdx2gGY4ws911jg3reE/6nUsR4I/LWkAqNyX0poYS0uDPMxmnYdHOPjvQfaooCDyLVqgV03Nkkq7ZEV1zna4DDI6OBrupQSr7ktazkGW3hkwcjeitxChQeI8AArp0nk+sFxMyRxqjiHZsUKV2IUZBjoXCocf5jVuuMUHNKUoFKUoFKUoFKUoFKUoFKUoFKUoFKUoFKUoFKUoFKUoJPKf8AuB5ZrUfPdQiqoqTynb1FPLcWQ/8Atwn+FVxQRXH9pL+jP9vHVqor/lJf0aT7eOrVBwxr8qsp7m/1R7pLSJltkEcReeRIJJFkmAnjYRkSFe/UcOGSfBX6rXVbWqxoEjVUVehVGAPgFBE7u1LxWz86k7Cue7dR8VtPOn7CtBSggLe6h12tp5y/Y1z3bqHi1r5y/Y1epQQO7dQ8WtPOZOxoLvUfF7PziTsav0oM+brUfF7PziXsad1al7hZecS9jWgpQQO6NR9xsfp5uxrkT6j7jY/TTdlV6lBAaXUuqOwHwyzH+XRJdS647A/BLMP5dX6UEAy6l7lYfSzdnTn9S9xsT/vTD+VV+lBnu6dS9wsfp5uyrnurUvF7LziXsa0FKCB3bqA/9taH4Llx++GuO79Q8UtfOn7CtBSgz51LUPEoD8F2eyp+E7/xKHzr/wDKtBSgz34Vv/EYfOx2dfP4W1DxGHzsdnWjpQZ38Lah4jF52Ozrg6vf+Ixedr2dVdc1UWtvLOVZxEpcqvsiF6QPLWN1z0WO5xGDYXoeZysSyhIi4ABLAZJHT0Gg6uVvK7VYFj5iyg3MxGwyNcO/DhsRNvAdZz/Gu/k9quuSSR902lnHESvOHeVkCEjcQoZuOM4BpoXKlo9SksjHtRpppBNKxUMJI1mWGEY75wXGRkALnGa3ooArmlKCJyrPqcA8N1afsnQ/wq0Ki8qOi2Hhurf9jE/wq0KCM6n8IocHHc0gzjhnno+GfDVmo97yUtppDI6OXPDcJZl4HGR3rgAcB81dPpGtPay+cXPaUF6uagDkNa+1l84ue0oeQ9r7Wbzm6H7paC9mmagjkRbDquPOrvta59Jdt4Ljzq77WgvVxUIci7b3x51d9rXPpLtvfHnV32tBcpmoXpKtvfHnV32tPSXbe+POrvtaC7mmaheku298edXfa09Jdt4J/OrrtaC7muagnkVbe+POrvtaekq298edXfa0F3Nc1B9JVt7486u+1p6SrbwXHnV32tBdzXNQvSXbe+POrrta49JVt7486u+1oL1Kheku38Nz53edrXweRMHt7vzu6/jJQX80zWfbkZHnvZ79fIt3cY/6mNfJ5FL41qI/+XN/Wg0WaZrOeklfG9R87kp6SR45qPnT/wBKDR5pms56Sh45qPnL/wBKekoeN6j51JQX7m3WRGRwGVgVZT0EEYIPyV59R0iC4XZPFFKuc7ZFVxnw4IqR6SR45qXnT/xFfJ5E+/dS85P3aC5Hp0ShQscYC7doCrhSqhVI4cMKAB5AK9OazHpIPj2p+cD7lfXpKPj2pecD7lBpc0zWa9JJ8e1LzgfcoORZ8f1L6dfuUHo5T+ysx76i/Ykp/hV0Vi7/AJHMJbU92Xz4uFJEkykYWKVuACcTwx8BNbR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14" descr="data:image/jpeg;base64,/9j/4AAQSkZJRgABAQAAAQABAAD/2wCEAAkGBhQREBQUEhQSFBQVGBQWFBUUFxYUFBQVFBQVGBUUFRQXHigfFxojGhcXHy8gIycqLC0tFh8xNTIqNSYrLCkBCQoKBQUFDQUFDSkYEhgpKSkpKSkpKSkpKSkpKSkpKSkpKSkpKSkpKSkpKSkpKSkpKSkpKSkpKSkpKSkpKSkpKf/AABEIAJ4BDgMBIgACEQEDEQH/xAAbAAEBAQADAQEAAAAAAAAAAAAABQYBAwQCB//EAFIQAAIBAwIBBQYQCwYFBQAAAAECAwAEEQUSIQYTMUHTFCJRVGGUBxYjJDJSU2Rxc4GRk7Kz0hU0NWN0kqGxwcPRJTNCYnKDQ4Kio8IXRISk4//EABQBAQAAAAAAAAAAAAAAAAAAAAD/xAAUEQEAAAAAAAAAAAAAAAAAAAAA/9oADAMBAAIRAxEAPwD9FvL+/F80Ua2hj5vegkeYHCuV3HanBjuGR0cBxr2CTUutLD6Sfs69M0Z/CER6jbzj9Wa2I+sar0EESaj7Sx+kn7OuC+o+0sfpJ+zq/XX3Qu4pkbgA23I3bSSA2PBkEZ8lBD36l7Sw/Xn+5TdqXtbD9af7taClBns6l4LD55/6VznUvBYfPP8A0rQUoM9nUvBYfPP/AErkHUvBYfPP/StBSgz+NS94D6c/0pt1Lw2HzT/1rQUoM/s1L21h+rP96nN6l7ewH+3Of/MVoKUGf5nUvdbAf7M5/nV89y6l4xYj4LeU/vmrRUoM+bPUfGbPzWTt64NnqWfxmy82k7etDQ0Gea11LquLL5baXtq+Uh1IjIuLAjwi3m7ap/KZZotQtZVkuZI3PNm2jV+bXPAzMyjaQN2Sr8Djgc1D0NdXhmjiZVFsqXUaMi53SKZTFJJu4xgnbjGVxwoNTJJqCuqGbTy7BioMU6khcbiAJT0ZHz12bNT9vp5/27gf+dZbWDqFuunSb5ZHxJ3XIYVd4Uk5ln9TjwO9KlRjPA9eK/SUbIB8NBn9mp+20/8AUuPv026l7bT/ANS4+/WirF+ijp88ttEbeeSB1nh282pJdnkVF3EEYVQxbHQcUFHm9T9vp/0dx2lciLU/dNP+iuD/ADauWqsqKHbe4ADMF2hmA4tt47c9OM13UGeEGp9cth9BOf51O59T92sPN5+2rQ0oM7zGp+7af9BP21OZ1P3XT/oZ+1rRUoM5zOqe6ad9DcdrQRan7pp/0Vx2taOlBnOa1T3TT/orjta++RLTG1zO8bkyTbTGHA2iVxg7yT0g/JWgqNyRXFnH/uH55XP8aDvn/HYfibn7S0qlWe5SSurlo22yLaXzI2M4dTbFSQeniBXmtuXcfNBnV1YC1ZtwVF2XIXbNuY45sEtk54bSKDUk1+VWfKOVuUxJjk5l4jbL6m42rGxYO5IwFMm7B6O+Hlracmtb52a6hJlcwzNiRkIj2OFdEWToYqGx4cYr0r+UT+jL9s1BZpSlApSlApSlApSlApSlApSlApU7VeUFvarmeaKIf52AJ+Bek/IKiryrubo4sbRtnVcXe6CI+VIsc5IPkUeWg1RrPaly7s4G2GYSSDhzcCtPJnwFYgSPlrOcqdFljtJbnUJ57xYwGa2t27kgxkZztO58Z/xH5KqaBymsYbaErGlmssPP7CoQKodUIZh0tuYeWg7E5YXMvG30y7I6muGitQfLhiXHyrXDXmsSE7bewgHhknlmI+SNFzXgvPRctonMTFBMsio8e/cCjMBvjlUFXOGVtpII49fCvbyS5RyTXNxalWYWsk4lldhnv5SYEQdJHN5ySBjaBQfa6Pqj+zvreIdfMWuW+RpXOPhwa8eq8nzFJAsuoao7TyCJSkkUahgjPkqkYwO9NbgGsPy00S+uNRsOYcpao5eVlCb4nUOC248TvRtgHHpNBRHJi6iGYNQuGb2t0sU8Z49B2qrj5Gr2aRyhZpO57mPmbkDIXO6KZR0yQP8A4h4VPfDrHXVyp2uaHHdR7JNwwQyOh2yRuPYvG3UQfn6DkcKCiKVA0DVpOca1uiO6Y1DB1G1LmLOBMi/4SDwZeonhwIq/QKUpQKUpQDUnkoD3FBn2gPz5NVqmcmB6yt/ik+qKDpvIg17Gp6Gt7kH4DLbA1L0/0NraB5HjacNJGIsiTDIoCcVYDOfU06c4xwxViYevoj+YuPtbaqtBB5O8kY7F5OYeURSBPUWbcquihTICe+yyqoIzjhX2n5Tb9GT7d6t1GRP7Rc+9ox/3paCzSlKBSlRJOV9sJUQTQkNz2XEqbUaEIWRuPT3/AEdVBbpXmuNRjjVmd1VUGWJI4AgkE/Dg13xyBgCCCDxBHEEeGg+qUrjNBzXGaia1yrjgYRIrz3B9jBCN0nwueiNf8zEeTNeD0u3N4D3fKEiPHuS3LKhHUs8ww0vlC7VPloO665bxF2itEkvJl4MsGObQ/nJ2wi/OT5K866Pf3ZBupxaR9PM2ZJkPkkuXH7EUfDWksNPjgQJEiIi9CooVR8AFemgiaZyMtLd98cCc71yvmSYnwmV8sT5c1armlB5tR06O4iaKZQ8bjDqegjwGvNfcnLadUWaCKVY8c2JFD7cDAxu8lUqUEH0iWGB6zte96MRJw/ZXZb8kLZLp7pYgJ3Ys0gJBJKqpGAcEcM4PWSatUoApSlApSlBC5WaY0kaTQj1xbNzsWP8AHgeqQnySJlfhweqqemailxCksZykihl8OD1EdRHQR1EV6SKzfJ+Lua8urYf3b7bqAe150sJ0XyCQbsfnaDS0qVyl1g2ls0wUMEMe4E4wjSortnyKxb5K+J+V1pHGsr3MAjZiivvUozAZ2hhwzjqoLFM1HtuV9nJt2XNuxYMVAkXJCDLHGc8BxqfrvK2KCS3lNxELdjIJSGDAgwGSIjHWdvADp3UGllPen4D+6p/Jgesrf4qP6orsjv8AnbbnQroHjLhZBtdcqThl6j5KaAuLSAfmovqCg65x69h+JuPtLWqdS5/x2H4m5+1taqUCo8f5Rf8AR4/tpasVHQf2i/6PH9tLQWKUpQMVh09C2HuqaV2VoZEmQW/NqEiMwG+SMg8HOOLYzW4pQfm+v8jUjgmMtxdXEuI5ljjjgMpMAESMkIQ71Cvgggjr6a0noept0+JOZkg2b02SZ38HbL4IBAY5YAgcCK8l1oHOa3HPvmUx2wwFbCN6swZGGOIIIOPDitHqmqR20TSzOERRxJ/YAOsk8ABxPVQemWYIpZiFUDJJIAAHSST0Csr+FJ9RyLRuYtskG6IzJL4e5kYYC/nG8Peg1xDp8upOJLpTHaDjHaMMPKelZLodQ6CIvlbwDWIgAAAAA4ADgAB0YFB4NF0CG0QpCm3J3OxO55GPS0jnix+GqNKUClK8llqKytKoDAxSc22fDsRwR5MOKD10rySXZQyM4AjRQwYHcT7IuNo6MAL8Oa9CSggHPAgEZ4cDQfdK4Jr4gnV1DKQyniCOII8hoOylKUClKUClK8Os6g0ELSJDJOyjIiixvb4AxGaD3V+c8oeRdxPdzSNHzrOQLeY3UkCW0W1crzUXfFtwLHB44HEVQ5P+iDcXSMRpl2rK7IQWiUDAB4mVkIPHo21pLu7uOYV4oFMx25illCBQfZAyIGGR5KDruNBEtibWZ2fdFzTyf4mO3Bfj1548aj6b6HkceGklaRhPHcZCRRJuijMaLzSLtAweOACTjjXk1rVdaCAwWdpu3LkC4507eOQQyoMHhxByPAa12lyytCjToscpUGRFbeqt1gN10Gd1P0P0kvO6kk2SMoRw0aSrsAwRFu/uiVLAkZ4Ma8I9CaEZxc3YO+ORTuiLI8ClICrGPICIdoXOCBxrd0oPDPGyWzBmLsI2y5ABYhT3xC8BnyV9aMuLaEeCKP6gprH4vN8XJ9Q19aX/AHEXxafVFB5rg+vYfibn7W0qnUqcevoT+YuPtbWqtBwxrFnlfGL52WG9f1CNe8tZzxE0vHivR5ejy1tagyXCx30zuQqpaxszEcAqyzEkn4BQda8qJn/utPvCPDJzMIPyO+79lDrN8ejT1H+q6jH7lNfdnysjmEhhAfYVx36puWS3WaN++wQrZ2jh1E9ANfejyyyXVw5ccyNsaxcCVdVUs4I6juI8uAaD4XV73HGxXP8AluYyPnKivXYanKVdrmFbZUGdxlSRSuCWJIxtxjrqnms1eyd23Rtxxt7co1yekSykbo7fyquVdv8AlHhoPhOVE+BK9nL3M+7YY90twME7DJAACAwHVkrkZ6yGl6PJdSrdXqbSvG2tmO4QDj6pIOgzH/p6B4a9I1AjVTEZO9NqrCMsPZiZssF6c7T8wFX8UGbm5a7WZVstRcgkZFsyqcHpDOQCPLXyOVtw3sdMvv8Ama2T60taYCmKDN/hu/b2GnBfjrqNf2Rq9fLXWqt0QWCeDdPM/wA+IxWnpQZSXTNRmRhM9lG67Xt2hEzbZVP/ABA5AZCpZSB4anXfocTtKsiX0qMNmWCsWLLFCjSAbwu5jGc5U8HNbylB+T6hyDltLB42uDLhVhgSOKRnnxO84SRec4g5YEAgYHTXoT0K4ry1VmuHlEkIETlCDEGlEi7EL5VcFkKkngRx4Cv0XU9MS4iaOUZVvASpBHEFWHEEeEV92FikESRRqFSNQiKOpVGAKDA6h6FUkqTbrpneWNI9pMqQgosYVgokLDvlZiMkHd0cK22gWLwWsMUhQvHGiMYxtQlVAyq9Q4dFUKUClKUHBrG6Ly8jQTRX0qJcQPOH71gDGmXQghdpbmsEqOPkrZ1Cm5E2ryyStGS0gk3Au+zMqc3I4jztDMmFLYzwoEfLa0JjHPBTKN0YdZELLu2hu+UbVLcATgMeAzXs0LXYryLnYSxTLKCylclTg8Dxrz3fJG2laNnQkxrGg79wGWJt0ayAHEgVu+G7PHjXZpfJuO3nmmQyF59u/c24d7kjA+Fj056cdAoKtKUoJ3KHVha2k85ziKN34AtxA4ZC8cZxk9Q4nA41M07lepsobidJU382snqMqhHYLltrDcIsn2fR5av3VssiMjjKuCrDqKkYIPwjhWK1D0JLeb2U10RtEZDusuEBGFTep5vGAMrg8KCzecsYUMysXiaJSd00Uixthgm9D/xEDMuSvhq/GTgZxnAzjoz148lYL/0ghxL64uCXR0UuQzIXdX3M2AZCCq4yeheutnpcMqx4mdHfJ4opRQOoAEk8B1k0HGtnFrP8VJ9Q122C4ijH+RPqiujXvxWf4qT6hr1Wowi/6V/cKDwTr6+hP5i4H/dtaqVJnPr+L4i4+1tarUCowjDX8oPQbaIH4DLPmrNSYvyhJ+jw/bT0ESPkHDaWc8cUuznG5xprkJJswu09AQBQu7APAbjwxwqpyVs7cCWW3eOUSuA0sZVt3NIECsy8CRg/PVi6tVlRkdQyOpVlPQysMEHyEVl9M5BrZR7bKeaHiSEY85AxJJ7+Nhw8BZSDwHGgs8otX7mgLqN8jERwp1vK/BFHy8T5AT1VxoOmC1t0RmBkY7pX90mfi7fKc48gFRYtZSW6SeZgLdX5i1biY2nbvZJS/Rgn1JCek78eyFX9W0sXEWwu8ZyGWSMgOjLxVlJBGfkoI2pabZQ3zajNIiSQxc25YgBA57xz1hiu5fKD8/1rPLS3WIvHcw+pNbvNhg22CWVFLEDiAVavPc+hhaSwPDIbmRXMZLPO7OOaDBAGPUN7cD7avJpfoQWdvuWNrjm5ChljZ0ZJObYMqv3m4rkcRnBoNhpmoLPCkqBgsihl3Da209BIPRkcflr1V4dH0hLWPm4y+wMSqs24Rg/4EzxCDqHVmvdQKUpQKUpQKUpQKUpQKUpQKUpQKUpQKUpQKUpQKUpQeDX/AMVn+Lf6pr2oOArwcoT60n+Lf91UBQSZWzqEfkt5f2zQ/dqvUV/ykv6M/wBtHVqgVFgOdSm/y21t/wBc1z92rVRLX8p3H6NafbXlBbNQOUd4zslpCcSzgl3H/BgBxJJ/qPsVz1tnqNV7++SGJ5ZGCpGrO7HqVRkmpPJe0Yh7mZds1wQ209MUI4Qw/CF75h7ZmoKP4Ji5jmObUw7RHzZGV2AYC8fJWW5O6tPFqMunuh5mKLnLeV8l5F3oMFs9+E3bfD3vHw1tqz/LHXDZQi4WFZdhAdmdY+ajbG98txI4DvRxPgoL+a5r8/l9EW3skleRw3OXMpiUNxeILEWdDxGMOGAyM54VRj9EFG1JbNFR1bbiRZMsS0XOh+bA/u8YG/PTQa+lcCuaBSlKBSlKBSlKBSlKBSlKBSlKBSlKBSlKBSlKBSlKCXymb1pKPbAL+uyr/GqYqTyp/FWHheAfPPGKrCgjOf7SX9Gf7eOrVRX/ACkv6M/28dWqBUO1P9p3H6Nafa3lXKyOqa2lpeXcr5bFvZBUX2Tu014scS+FmbgKD06vL3Vdx2gGY4ws911jg3reE/6nUsR4I/LWkAqNyX0poYS0uDPMxmnYdHOPjvQfaooCDyLVqgV03Nkkq7ZEV1zna4DDI6OBrupQSr7ktazkGW3hkwcjeitxChQeI8AArp0nk+sFxMyRxqjiHZsUKV2IUZBjoXCocf5jVuuMUHNKUoFKUoFKUoFKUoFKUoFKUoFKUoFKUoFKUoFKUoFKUoJPKf8AuB5ZrUfPdQiqoqTynb1FPLcWQ/8Atwn+FVxQRXH9pL+jP9vHVqor/lJf0aT7eOrVBwxr8qsp7m/1R7pLSJltkEcReeRIJJFkmAnjYRkSFe/UcOGSfBX6rXVbWqxoEjVUVehVGAPgFBE7u1LxWz86k7Cue7dR8VtPOn7CtBSggLe6h12tp5y/Y1z3bqHi1r5y/Y1epQQO7dQ8WtPOZOxoLvUfF7PziTsav0oM+brUfF7PziXsad1al7hZecS9jWgpQQO6NR9xsfp5uxrkT6j7jY/TTdlV6lBAaXUuqOwHwyzH+XRJdS647A/BLMP5dX6UEAy6l7lYfSzdnTn9S9xsT/vTD+VV+lBnu6dS9wsfp5uyrnurUvF7LziXsa0FKCB3bqA/9taH4Llx++GuO79Q8UtfOn7CtBSgz51LUPEoD8F2eyp+E7/xKHzr/wDKtBSgz34Vv/EYfOx2dfP4W1DxGHzsdnWjpQZ38Lah4jF52Ozrg6vf+Ixedr2dVdc1UWtvLOVZxEpcqvsiF6QPLWN1z0WO5xGDYXoeZysSyhIi4ABLAZJHT0Gg6uVvK7VYFj5iyg3MxGwyNcO/DhsRNvAdZz/Gu/k9quuSSR902lnHESvOHeVkCEjcQoZuOM4BpoXKlo9SksjHtRpppBNKxUMJI1mWGEY75wXGRkALnGa3ooArmlKCJyrPqcA8N1afsnQ/wq0Ki8qOi2Hhurf9jE/wq0KCM6n8IocHHc0gzjhnno+GfDVmo97yUtppDI6OXPDcJZl4HGR3rgAcB81dPpGtPay+cXPaUF6uagDkNa+1l84ue0oeQ9r7Wbzm6H7paC9mmagjkRbDquPOrvta59Jdt4Ljzq77WgvVxUIci7b3x51d9rXPpLtvfHnV32tBcpmoXpKtvfHnV32tPSXbe+POrvtaC7mmaheku298edXfa09Jdt4J/OrrtaC7muagnkVbe+POrvtaekq298edXfa0F3Nc1B9JVt7486u+1p6SrbwXHnV32tBdzXNQvSXbe+POrrta49JVt7486u+1oL1Kheku38Nz53edrXweRMHt7vzu6/jJQX80zWfbkZHnvZ79fIt3cY/6mNfJ5FL41qI/+XN/Wg0WaZrOeklfG9R87kp6SR45qPnT/wBKDR5pms56Sh45qPnL/wBKekoeN6j51JQX7m3WRGRwGVgVZT0EEYIPyV59R0iC4XZPFFKuc7ZFVxnw4IqR6SR45qXnT/xFfJ5E+/dS85P3aC5Hp0ShQscYC7doCrhSqhVI4cMKAB5AK9OazHpIPj2p+cD7lfXpKPj2pecD7lBpc0zWa9JJ8e1LzgfcoORZ8f1L6dfuUHo5T+ysx76i/Ykp/hV0Vi7/AJHMJbU92Xz4uFJEkykYWKVuACcTwx8BNbRa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AutoShape 16" descr="data:image/jpeg;base64,/9j/4AAQSkZJRgABAQAAAQABAAD/2wCEAAkGBhQREBQUEhQSFBQVGBQWFBUUFxYUFBQVFBQVGBUUFRQXHigfFxojGhcXHy8gIycqLC0tFh8xNTIqNSYrLCkBCQoKBQUFDQUFDSkYEhgpKSkpKSkpKSkpKSkpKSkpKSkpKSkpKSkpKSkpKSkpKSkpKSkpKSkpKSkpKSkpKSkpKf/AABEIAJ4BDgMBIgACEQEDEQH/xAAbAAEBAQADAQEAAAAAAAAAAAAABQYBAwQCB//EAFIQAAIBAwIBBQYQCwYFBQAAAAECAwAEEQUSIQYTMUHTFCJRVGGUBxYjJDJSU2Rxc4GRk7Kz0hU0NWN0kqGxwcPRJTNCYnKDQ4Kio8IXRISk4//EABQBAQAAAAAAAAAAAAAAAAAAAAD/xAAUEQEAAAAAAAAAAAAAAAAAAAAA/9oADAMBAAIRAxEAPwD9FvL+/F80Ua2hj5vegkeYHCuV3HanBjuGR0cBxr2CTUutLD6Sfs69M0Z/CER6jbzj9Wa2I+sar0EESaj7Sx+kn7OuC+o+0sfpJ+zq/XX3Qu4pkbgA23I3bSSA2PBkEZ8lBD36l7Sw/Xn+5TdqXtbD9af7taClBns6l4LD55/6VznUvBYfPP8A0rQUoM9nUvBYfPP/AErkHUvBYfPP/StBSgz+NS94D6c/0pt1Lw2HzT/1rQUoM/s1L21h+rP96nN6l7ewH+3Of/MVoKUGf5nUvdbAf7M5/nV89y6l4xYj4LeU/vmrRUoM+bPUfGbPzWTt64NnqWfxmy82k7etDQ0Gea11LquLL5baXtq+Uh1IjIuLAjwi3m7ap/KZZotQtZVkuZI3PNm2jV+bXPAzMyjaQN2Sr8Djgc1D0NdXhmjiZVFsqXUaMi53SKZTFJJu4xgnbjGVxwoNTJJqCuqGbTy7BioMU6khcbiAJT0ZHz12bNT9vp5/27gf+dZbWDqFuunSb5ZHxJ3XIYVd4Uk5ln9TjwO9KlRjPA9eK/SUbIB8NBn9mp+20/8AUuPv026l7bT/ANS4+/WirF+ijp88ttEbeeSB1nh282pJdnkVF3EEYVQxbHQcUFHm9T9vp/0dx2lciLU/dNP+iuD/ADauWqsqKHbe4ADMF2hmA4tt47c9OM13UGeEGp9cth9BOf51O59T92sPN5+2rQ0oM7zGp+7af9BP21OZ1P3XT/oZ+1rRUoM5zOqe6ad9DcdrQRan7pp/0Vx2taOlBnOa1T3TT/orjta++RLTG1zO8bkyTbTGHA2iVxg7yT0g/JWgqNyRXFnH/uH55XP8aDvn/HYfibn7S0qlWe5SSurlo22yLaXzI2M4dTbFSQeniBXmtuXcfNBnV1YC1ZtwVF2XIXbNuY45sEtk54bSKDUk1+VWfKOVuUxJjk5l4jbL6m42rGxYO5IwFMm7B6O+Hlracmtb52a6hJlcwzNiRkIj2OFdEWToYqGx4cYr0r+UT+jL9s1BZpSlApSlApSlApSlApSlApSlApU7VeUFvarmeaKIf52AJ+Bek/IKiryrubo4sbRtnVcXe6CI+VIsc5IPkUeWg1RrPaly7s4G2GYSSDhzcCtPJnwFYgSPlrOcqdFljtJbnUJ57xYwGa2t27kgxkZztO58Z/xH5KqaBymsYbaErGlmssPP7CoQKodUIZh0tuYeWg7E5YXMvG30y7I6muGitQfLhiXHyrXDXmsSE7bewgHhknlmI+SNFzXgvPRctonMTFBMsio8e/cCjMBvjlUFXOGVtpII49fCvbyS5RyTXNxalWYWsk4lldhnv5SYEQdJHN5ySBjaBQfa6Pqj+zvreIdfMWuW+RpXOPhwa8eq8nzFJAsuoao7TyCJSkkUahgjPkqkYwO9NbgGsPy00S+uNRsOYcpao5eVlCb4nUOC248TvRtgHHpNBRHJi6iGYNQuGb2t0sU8Z49B2qrj5Gr2aRyhZpO57mPmbkDIXO6KZR0yQP8A4h4VPfDrHXVyp2uaHHdR7JNwwQyOh2yRuPYvG3UQfn6DkcKCiKVA0DVpOca1uiO6Y1DB1G1LmLOBMi/4SDwZeonhwIq/QKUpQKUpQDUnkoD3FBn2gPz5NVqmcmB6yt/ik+qKDpvIg17Gp6Gt7kH4DLbA1L0/0NraB5HjacNJGIsiTDIoCcVYDOfU06c4xwxViYevoj+YuPtbaqtBB5O8kY7F5OYeURSBPUWbcquihTICe+yyqoIzjhX2n5Tb9GT7d6t1GRP7Rc+9ox/3paCzSlKBSlRJOV9sJUQTQkNz2XEqbUaEIWRuPT3/AEdVBbpXmuNRjjVmd1VUGWJI4AgkE/Dg13xyBgCCCDxBHEEeGg+qUrjNBzXGaia1yrjgYRIrz3B9jBCN0nwueiNf8zEeTNeD0u3N4D3fKEiPHuS3LKhHUs8ww0vlC7VPloO665bxF2itEkvJl4MsGObQ/nJ2wi/OT5K866Pf3ZBupxaR9PM2ZJkPkkuXH7EUfDWksNPjgQJEiIi9CooVR8AFemgiaZyMtLd98cCc71yvmSYnwmV8sT5c1armlB5tR06O4iaKZQ8bjDqegjwGvNfcnLadUWaCKVY8c2JFD7cDAxu8lUqUEH0iWGB6zte96MRJw/ZXZb8kLZLp7pYgJ3Ys0gJBJKqpGAcEcM4PWSatUoApSlApSlBC5WaY0kaTQj1xbNzsWP8AHgeqQnySJlfhweqqemailxCksZykihl8OD1EdRHQR1EV6SKzfJ+Lua8urYf3b7bqAe150sJ0XyCQbsfnaDS0qVyl1g2ls0wUMEMe4E4wjSortnyKxb5K+J+V1pHGsr3MAjZiivvUozAZ2hhwzjqoLFM1HtuV9nJt2XNuxYMVAkXJCDLHGc8BxqfrvK2KCS3lNxELdjIJSGDAgwGSIjHWdvADp3UGllPen4D+6p/Jgesrf4qP6orsjv8AnbbnQroHjLhZBtdcqThl6j5KaAuLSAfmovqCg65x69h+JuPtLWqdS5/x2H4m5+1taqUCo8f5Rf8AR4/tpasVHQf2i/6PH9tLQWKUpQMVh09C2HuqaV2VoZEmQW/NqEiMwG+SMg8HOOLYzW4pQfm+v8jUjgmMtxdXEuI5ljjjgMpMAESMkIQ71Cvgggjr6a0noept0+JOZkg2b02SZ38HbL4IBAY5YAgcCK8l1oHOa3HPvmUx2wwFbCN6swZGGOIIIOPDitHqmqR20TSzOERRxJ/YAOsk8ABxPVQemWYIpZiFUDJJIAAHSST0Csr+FJ9RyLRuYtskG6IzJL4e5kYYC/nG8Peg1xDp8upOJLpTHaDjHaMMPKelZLodQ6CIvlbwDWIgAAAAA4ADgAB0YFB4NF0CG0QpCm3J3OxO55GPS0jnix+GqNKUClK8llqKytKoDAxSc22fDsRwR5MOKD10rySXZQyM4AjRQwYHcT7IuNo6MAL8Oa9CSggHPAgEZ4cDQfdK4Jr4gnV1DKQyniCOII8hoOylKUClKUClK8Os6g0ELSJDJOyjIiixvb4AxGaD3V+c8oeRdxPdzSNHzrOQLeY3UkCW0W1crzUXfFtwLHB44HEVQ5P+iDcXSMRpl2rK7IQWiUDAB4mVkIPHo21pLu7uOYV4oFMx25illCBQfZAyIGGR5KDruNBEtibWZ2fdFzTyf4mO3Bfj1548aj6b6HkceGklaRhPHcZCRRJuijMaLzSLtAweOACTjjXk1rVdaCAwWdpu3LkC4507eOQQyoMHhxByPAa12lyytCjToscpUGRFbeqt1gN10Gd1P0P0kvO6kk2SMoRw0aSrsAwRFu/uiVLAkZ4Ma8I9CaEZxc3YO+ORTuiLI8ClICrGPICIdoXOCBxrd0oPDPGyWzBmLsI2y5ABYhT3xC8BnyV9aMuLaEeCKP6gprH4vN8XJ9Q19aX/AHEXxafVFB5rg+vYfibn7W0qnUqcevoT+YuPtbWqtBwxrFnlfGL52WG9f1CNe8tZzxE0vHivR5ejy1tagyXCx30zuQqpaxszEcAqyzEkn4BQda8qJn/utPvCPDJzMIPyO+79lDrN8ejT1H+q6jH7lNfdnysjmEhhAfYVx36puWS3WaN++wQrZ2jh1E9ANfejyyyXVw5ccyNsaxcCVdVUs4I6juI8uAaD4XV73HGxXP8AluYyPnKivXYanKVdrmFbZUGdxlSRSuCWJIxtxjrqnms1eyd23Rtxxt7co1yekSykbo7fyquVdv8AlHhoPhOVE+BK9nL3M+7YY90twME7DJAACAwHVkrkZ6yGl6PJdSrdXqbSvG2tmO4QDj6pIOgzH/p6B4a9I1AjVTEZO9NqrCMsPZiZssF6c7T8wFX8UGbm5a7WZVstRcgkZFsyqcHpDOQCPLXyOVtw3sdMvv8Ama2T60taYCmKDN/hu/b2GnBfjrqNf2Rq9fLXWqt0QWCeDdPM/wA+IxWnpQZSXTNRmRhM9lG67Xt2hEzbZVP/ABA5AZCpZSB4anXfocTtKsiX0qMNmWCsWLLFCjSAbwu5jGc5U8HNbylB+T6hyDltLB42uDLhVhgSOKRnnxO84SRec4g5YEAgYHTXoT0K4ry1VmuHlEkIETlCDEGlEi7EL5VcFkKkngRx4Cv0XU9MS4iaOUZVvASpBHEFWHEEeEV92FikESRRqFSNQiKOpVGAKDA6h6FUkqTbrpneWNI9pMqQgosYVgokLDvlZiMkHd0cK22gWLwWsMUhQvHGiMYxtQlVAyq9Q4dFUKUClKUHBrG6Ly8jQTRX0qJcQPOH71gDGmXQghdpbmsEqOPkrZ1Cm5E2ryyStGS0gk3Au+zMqc3I4jztDMmFLYzwoEfLa0JjHPBTKN0YdZELLu2hu+UbVLcATgMeAzXs0LXYryLnYSxTLKCylclTg8Dxrz3fJG2laNnQkxrGg79wGWJt0ayAHEgVu+G7PHjXZpfJuO3nmmQyF59u/c24d7kjA+Fj056cdAoKtKUoJ3KHVha2k85ziKN34AtxA4ZC8cZxk9Q4nA41M07lepsobidJU382snqMqhHYLltrDcIsn2fR5av3VssiMjjKuCrDqKkYIPwjhWK1D0JLeb2U10RtEZDusuEBGFTep5vGAMrg8KCzecsYUMysXiaJSd00Uixthgm9D/xEDMuSvhq/GTgZxnAzjoz148lYL/0ghxL64uCXR0UuQzIXdX3M2AZCCq4yeheutnpcMqx4mdHfJ4opRQOoAEk8B1k0HGtnFrP8VJ9Q122C4ijH+RPqiujXvxWf4qT6hr1Wowi/6V/cKDwTr6+hP5i4H/dtaqVJnPr+L4i4+1tarUCowjDX8oPQbaIH4DLPmrNSYvyhJ+jw/bT0ESPkHDaWc8cUuznG5xprkJJswu09AQBQu7APAbjwxwqpyVs7cCWW3eOUSuA0sZVt3NIECsy8CRg/PVi6tVlRkdQyOpVlPQysMEHyEVl9M5BrZR7bKeaHiSEY85AxJJ7+Nhw8BZSDwHGgs8otX7mgLqN8jERwp1vK/BFHy8T5AT1VxoOmC1t0RmBkY7pX90mfi7fKc48gFRYtZSW6SeZgLdX5i1biY2nbvZJS/Rgn1JCek78eyFX9W0sXEWwu8ZyGWSMgOjLxVlJBGfkoI2pabZQ3zajNIiSQxc25YgBA57xz1hiu5fKD8/1rPLS3WIvHcw+pNbvNhg22CWVFLEDiAVavPc+hhaSwPDIbmRXMZLPO7OOaDBAGPUN7cD7avJpfoQWdvuWNrjm5ChljZ0ZJObYMqv3m4rkcRnBoNhpmoLPCkqBgsihl3Da209BIPRkcflr1V4dH0hLWPm4y+wMSqs24Rg/4EzxCDqHVmvdQKUpQKUpQKUpQKUpQKUpQKUpQKUpQKUpQKUpQKUpQeDX/AMVn+Lf6pr2oOArwcoT60n+Lf91UBQSZWzqEfkt5f2zQ/dqvUV/ykv6M/wBtHVqgVFgOdSm/y21t/wBc1z92rVRLX8p3H6NafbXlBbNQOUd4zslpCcSzgl3H/BgBxJJ/qPsVz1tnqNV7++SGJ5ZGCpGrO7HqVRkmpPJe0Yh7mZds1wQ209MUI4Qw/CF75h7ZmoKP4Ji5jmObUw7RHzZGV2AYC8fJWW5O6tPFqMunuh5mKLnLeV8l5F3oMFs9+E3bfD3vHw1tqz/LHXDZQi4WFZdhAdmdY+ajbG98txI4DvRxPgoL+a5r8/l9EW3skleRw3OXMpiUNxeILEWdDxGMOGAyM54VRj9EFG1JbNFR1bbiRZMsS0XOh+bA/u8YG/PTQa+lcCuaBSlKBSlKBSlKBSlKBSlKBSlKBSlKBSlKBSlKBSlKCXymb1pKPbAL+uyr/GqYqTyp/FWHheAfPPGKrCgjOf7SX9Gf7eOrVRX/ACkv6M/28dWqBUO1P9p3H6Nafa3lXKyOqa2lpeXcr5bFvZBUX2Tu014scS+FmbgKD06vL3Vdx2gGY4ws911jg3reE/6nUsR4I/LWkAqNyX0poYS0uDPMxmnYdHOPjvQfaooCDyLVqgV03Nkkq7ZEV1zna4DDI6OBrupQSr7ktazkGW3hkwcjeitxChQeI8AArp0nk+sFxMyRxqjiHZsUKV2IUZBjoXCocf5jVuuMUHNKUoFKUoFKUoFKUoFKUoFKUoFKUoFKUoFKUoFKUoFKUoJPKf8AuB5ZrUfPdQiqoqTynb1FPLcWQ/8Atwn+FVxQRXH9pL+jP9vHVqor/lJf0aT7eOrVBwxr8qsp7m/1R7pLSJltkEcReeRIJJFkmAnjYRkSFe/UcOGSfBX6rXVbWqxoEjVUVehVGAPgFBE7u1LxWz86k7Cue7dR8VtPOn7CtBSggLe6h12tp5y/Y1z3bqHi1r5y/Y1epQQO7dQ8WtPOZOxoLvUfF7PziTsav0oM+brUfF7PziXsad1al7hZecS9jWgpQQO6NR9xsfp5uxrkT6j7jY/TTdlV6lBAaXUuqOwHwyzH+XRJdS647A/BLMP5dX6UEAy6l7lYfSzdnTn9S9xsT/vTD+VV+lBnu6dS9wsfp5uyrnurUvF7LziXsa0FKCB3bqA/9taH4Llx++GuO79Q8UtfOn7CtBSgz51LUPEoD8F2eyp+E7/xKHzr/wDKtBSgz34Vv/EYfOx2dfP4W1DxGHzsdnWjpQZ38Lah4jF52Ozrg6vf+Ixedr2dVdc1UWtvLOVZxEpcqvsiF6QPLWN1z0WO5xGDYXoeZysSyhIi4ABLAZJHT0Gg6uVvK7VYFj5iyg3MxGwyNcO/DhsRNvAdZz/Gu/k9quuSSR902lnHESvOHeVkCEjcQoZuOM4BpoXKlo9SksjHtRpppBNKxUMJI1mWGEY75wXGRkALnGa3ooArmlKCJyrPqcA8N1afsnQ/wq0Ki8qOi2Hhurf9jE/wq0KCM6n8IocHHc0gzjhnno+GfDVmo97yUtppDI6OXPDcJZl4HGR3rgAcB81dPpGtPay+cXPaUF6uagDkNa+1l84ue0oeQ9r7Wbzm6H7paC9mmagjkRbDquPOrvta59Jdt4Ljzq77WgvVxUIci7b3x51d9rXPpLtvfHnV32tBcpmoXpKtvfHnV32tPSXbe+POrvtaC7mmaheku298edXfa09Jdt4J/OrrtaC7muagnkVbe+POrvtaekq298edXfa0F3Nc1B9JVt7486u+1p6SrbwXHnV32tBdzXNQvSXbe+POrrta49JVt7486u+1oL1Kheku38Nz53edrXweRMHt7vzu6/jJQX80zWfbkZHnvZ79fIt3cY/6mNfJ5FL41qI/+XN/Wg0WaZrOeklfG9R87kp6SR45qPnT/wBKDR5pms56Sh45qPnL/wBKekoeN6j51JQX7m3WRGRwGVgVZT0EEYIPyV59R0iC4XZPFFKuc7ZFVxnw4IqR6SR45qXnT/xFfJ5E+/dS85P3aC5Hp0ShQscYC7doCrhSqhVI4cMKAB5AK9OazHpIPj2p+cD7lfXpKPj2pecD7lBpc0zWa9JJ8e1LzgfcoORZ8f1L6dfuUHo5T+ysx76i/Ykp/hV0Vi7/AJHMJbU92Xz4uFJEkykYWKVuACcTwx8BNbRaD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AutoShape 18" descr="data:image/jpeg;base64,/9j/4AAQSkZJRgABAQAAAQABAAD/2wCEAAkGBhQREBQUEhQSFBQVGBQWFBUUFxYUFBQVFBQVGBUUFRQXHigfFxojGhcXHy8gIycqLC0tFh8xNTIqNSYrLCkBCQoKBQUFDQUFDSkYEhgpKSkpKSkpKSkpKSkpKSkpKSkpKSkpKSkpKSkpKSkpKSkpKSkpKSkpKSkpKSkpKSkpKf/AABEIAJ4BDgMBIgACEQEDEQH/xAAbAAEBAQADAQEAAAAAAAAAAAAABQYBAwQCB//EAFIQAAIBAwIBBQYQCwYFBQAAAAECAwAEEQUSIQYTMUHTFCJRVGGUBxYjJDJSU2Rxc4GRk7Kz0hU0NWN0kqGxwcPRJTNCYnKDQ4Kio8IXRISk4//EABQBAQAAAAAAAAAAAAAAAAAAAAD/xAAUEQEAAAAAAAAAAAAAAAAAAAAA/9oADAMBAAIRAxEAPwD9FvL+/F80Ua2hj5vegkeYHCuV3HanBjuGR0cBxr2CTUutLD6Sfs69M0Z/CER6jbzj9Wa2I+sar0EESaj7Sx+kn7OuC+o+0sfpJ+zq/XX3Qu4pkbgA23I3bSSA2PBkEZ8lBD36l7Sw/Xn+5TdqXtbD9af7taClBns6l4LD55/6VznUvBYfPP8A0rQUoM9nUvBYfPP/AErkHUvBYfPP/StBSgz+NS94D6c/0pt1Lw2HzT/1rQUoM/s1L21h+rP96nN6l7ewH+3Of/MVoKUGf5nUvdbAf7M5/nV89y6l4xYj4LeU/vmrRUoM+bPUfGbPzWTt64NnqWfxmy82k7etDQ0Gea11LquLL5baXtq+Uh1IjIuLAjwi3m7ap/KZZotQtZVkuZI3PNm2jV+bXPAzMyjaQN2Sr8Djgc1D0NdXhmjiZVFsqXUaMi53SKZTFJJu4xgnbjGVxwoNTJJqCuqGbTy7BioMU6khcbiAJT0ZHz12bNT9vp5/27gf+dZbWDqFuunSb5ZHxJ3XIYVd4Uk5ln9TjwO9KlRjPA9eK/SUbIB8NBn9mp+20/8AUuPv026l7bT/ANS4+/WirF+ijp88ttEbeeSB1nh282pJdnkVF3EEYVQxbHQcUFHm9T9vp/0dx2lciLU/dNP+iuD/ADauWqsqKHbe4ADMF2hmA4tt47c9OM13UGeEGp9cth9BOf51O59T92sPN5+2rQ0oM7zGp+7af9BP21OZ1P3XT/oZ+1rRUoM5zOqe6ad9DcdrQRan7pp/0Vx2taOlBnOa1T3TT/orjta++RLTG1zO8bkyTbTGHA2iVxg7yT0g/JWgqNyRXFnH/uH55XP8aDvn/HYfibn7S0qlWe5SSurlo22yLaXzI2M4dTbFSQeniBXmtuXcfNBnV1YC1ZtwVF2XIXbNuY45sEtk54bSKDUk1+VWfKOVuUxJjk5l4jbL6m42rGxYO5IwFMm7B6O+Hlracmtb52a6hJlcwzNiRkIj2OFdEWToYqGx4cYr0r+UT+jL9s1BZpSlApSlApSlApSlApSlApSlApU7VeUFvarmeaKIf52AJ+Bek/IKiryrubo4sbRtnVcXe6CI+VIsc5IPkUeWg1RrPaly7s4G2GYSSDhzcCtPJnwFYgSPlrOcqdFljtJbnUJ57xYwGa2t27kgxkZztO58Z/xH5KqaBymsYbaErGlmssPP7CoQKodUIZh0tuYeWg7E5YXMvG30y7I6muGitQfLhiXHyrXDXmsSE7bewgHhknlmI+SNFzXgvPRctonMTFBMsio8e/cCjMBvjlUFXOGVtpII49fCvbyS5RyTXNxalWYWsk4lldhnv5SYEQdJHN5ySBjaBQfa6Pqj+zvreIdfMWuW+RpXOPhwa8eq8nzFJAsuoao7TyCJSkkUahgjPkqkYwO9NbgGsPy00S+uNRsOYcpao5eVlCb4nUOC248TvRtgHHpNBRHJi6iGYNQuGb2t0sU8Z49B2qrj5Gr2aRyhZpO57mPmbkDIXO6KZR0yQP8A4h4VPfDrHXVyp2uaHHdR7JNwwQyOh2yRuPYvG3UQfn6DkcKCiKVA0DVpOca1uiO6Y1DB1G1LmLOBMi/4SDwZeonhwIq/QKUpQKUpQDUnkoD3FBn2gPz5NVqmcmB6yt/ik+qKDpvIg17Gp6Gt7kH4DLbA1L0/0NraB5HjacNJGIsiTDIoCcVYDOfU06c4xwxViYevoj+YuPtbaqtBB5O8kY7F5OYeURSBPUWbcquihTICe+yyqoIzjhX2n5Tb9GT7d6t1GRP7Rc+9ox/3paCzSlKBSlRJOV9sJUQTQkNz2XEqbUaEIWRuPT3/AEdVBbpXmuNRjjVmd1VUGWJI4AgkE/Dg13xyBgCCCDxBHEEeGg+qUrjNBzXGaia1yrjgYRIrz3B9jBCN0nwueiNf8zEeTNeD0u3N4D3fKEiPHuS3LKhHUs8ww0vlC7VPloO665bxF2itEkvJl4MsGObQ/nJ2wi/OT5K866Pf3ZBupxaR9PM2ZJkPkkuXH7EUfDWksNPjgQJEiIi9CooVR8AFemgiaZyMtLd98cCc71yvmSYnwmV8sT5c1armlB5tR06O4iaKZQ8bjDqegjwGvNfcnLadUWaCKVY8c2JFD7cDAxu8lUqUEH0iWGB6zte96MRJw/ZXZb8kLZLp7pYgJ3Ys0gJBJKqpGAcEcM4PWSatUoApSlApSlBC5WaY0kaTQj1xbNzsWP8AHgeqQnySJlfhweqqemailxCksZykihl8OD1EdRHQR1EV6SKzfJ+Lua8urYf3b7bqAe150sJ0XyCQbsfnaDS0qVyl1g2ls0wUMEMe4E4wjSortnyKxb5K+J+V1pHGsr3MAjZiivvUozAZ2hhwzjqoLFM1HtuV9nJt2XNuxYMVAkXJCDLHGc8BxqfrvK2KCS3lNxELdjIJSGDAgwGSIjHWdvADp3UGllPen4D+6p/Jgesrf4qP6orsjv8AnbbnQroHjLhZBtdcqThl6j5KaAuLSAfmovqCg65x69h+JuPtLWqdS5/x2H4m5+1taqUCo8f5Rf8AR4/tpasVHQf2i/6PH9tLQWKUpQMVh09C2HuqaV2VoZEmQW/NqEiMwG+SMg8HOOLYzW4pQfm+v8jUjgmMtxdXEuI5ljjjgMpMAESMkIQ71Cvgggjr6a0noept0+JOZkg2b02SZ38HbL4IBAY5YAgcCK8l1oHOa3HPvmUx2wwFbCN6swZGGOIIIOPDitHqmqR20TSzOERRxJ/YAOsk8ABxPVQemWYIpZiFUDJJIAAHSST0Csr+FJ9RyLRuYtskG6IzJL4e5kYYC/nG8Peg1xDp8upOJLpTHaDjHaMMPKelZLodQ6CIvlbwDWIgAAAAA4ADgAB0YFB4NF0CG0QpCm3J3OxO55GPS0jnix+GqNKUClK8llqKytKoDAxSc22fDsRwR5MOKD10rySXZQyM4AjRQwYHcT7IuNo6MAL8Oa9CSggHPAgEZ4cDQfdK4Jr4gnV1DKQyniCOII8hoOylKUClKUClK8Os6g0ELSJDJOyjIiixvb4AxGaD3V+c8oeRdxPdzSNHzrOQLeY3UkCW0W1crzUXfFtwLHB44HEVQ5P+iDcXSMRpl2rK7IQWiUDAB4mVkIPHo21pLu7uOYV4oFMx25illCBQfZAyIGGR5KDruNBEtibWZ2fdFzTyf4mO3Bfj1548aj6b6HkceGklaRhPHcZCRRJuijMaLzSLtAweOACTjjXk1rVdaCAwWdpu3LkC4507eOQQyoMHhxByPAa12lyytCjToscpUGRFbeqt1gN10Gd1P0P0kvO6kk2SMoRw0aSrsAwRFu/uiVLAkZ4Ma8I9CaEZxc3YO+ORTuiLI8ClICrGPICIdoXOCBxrd0oPDPGyWzBmLsI2y5ABYhT3xC8BnyV9aMuLaEeCKP6gprH4vN8XJ9Q19aX/AHEXxafVFB5rg+vYfibn7W0qnUqcevoT+YuPtbWqtBwxrFnlfGL52WG9f1CNe8tZzxE0vHivR5ejy1tagyXCx30zuQqpaxszEcAqyzEkn4BQda8qJn/utPvCPDJzMIPyO+79lDrN8ejT1H+q6jH7lNfdnysjmEhhAfYVx36puWS3WaN++wQrZ2jh1E9ANfejyyyXVw5ccyNsaxcCVdVUs4I6juI8uAaD4XV73HGxXP8AluYyPnKivXYanKVdrmFbZUGdxlSRSuCWJIxtxjrqnms1eyd23Rtxxt7co1yekSykbo7fyquVdv8AlHhoPhOVE+BK9nL3M+7YY90twME7DJAACAwHVkrkZ6yGl6PJdSrdXqbSvG2tmO4QDj6pIOgzH/p6B4a9I1AjVTEZO9NqrCMsPZiZssF6c7T8wFX8UGbm5a7WZVstRcgkZFsyqcHpDOQCPLXyOVtw3sdMvv8Ama2T60taYCmKDN/hu/b2GnBfjrqNf2Rq9fLXWqt0QWCeDdPM/wA+IxWnpQZSXTNRmRhM9lG67Xt2hEzbZVP/ABA5AZCpZSB4anXfocTtKsiX0qMNmWCsWLLFCjSAbwu5jGc5U8HNbylB+T6hyDltLB42uDLhVhgSOKRnnxO84SRec4g5YEAgYHTXoT0K4ry1VmuHlEkIETlCDEGlEi7EL5VcFkKkngRx4Cv0XU9MS4iaOUZVvASpBHEFWHEEeEV92FikESRRqFSNQiKOpVGAKDA6h6FUkqTbrpneWNI9pMqQgosYVgokLDvlZiMkHd0cK22gWLwWsMUhQvHGiMYxtQlVAyq9Q4dFUKUClKUHBrG6Ly8jQTRX0qJcQPOH71gDGmXQghdpbmsEqOPkrZ1Cm5E2ryyStGS0gk3Au+zMqc3I4jztDMmFLYzwoEfLa0JjHPBTKN0YdZELLu2hu+UbVLcATgMeAzXs0LXYryLnYSxTLKCylclTg8Dxrz3fJG2laNnQkxrGg79wGWJt0ayAHEgVu+G7PHjXZpfJuO3nmmQyF59u/c24d7kjA+Fj056cdAoKtKUoJ3KHVha2k85ziKN34AtxA4ZC8cZxk9Q4nA41M07lepsobidJU382snqMqhHYLltrDcIsn2fR5av3VssiMjjKuCrDqKkYIPwjhWK1D0JLeb2U10RtEZDusuEBGFTep5vGAMrg8KCzecsYUMysXiaJSd00Uixthgm9D/xEDMuSvhq/GTgZxnAzjoz148lYL/0ghxL64uCXR0UuQzIXdX3M2AZCCq4yeheutnpcMqx4mdHfJ4opRQOoAEk8B1k0HGtnFrP8VJ9Q122C4ijH+RPqiujXvxWf4qT6hr1Wowi/6V/cKDwTr6+hP5i4H/dtaqVJnPr+L4i4+1tarUCowjDX8oPQbaIH4DLPmrNSYvyhJ+jw/bT0ESPkHDaWc8cUuznG5xprkJJswu09AQBQu7APAbjwxwqpyVs7cCWW3eOUSuA0sZVt3NIECsy8CRg/PVi6tVlRkdQyOpVlPQysMEHyEVl9M5BrZR7bKeaHiSEY85AxJJ7+Nhw8BZSDwHGgs8otX7mgLqN8jERwp1vK/BFHy8T5AT1VxoOmC1t0RmBkY7pX90mfi7fKc48gFRYtZSW6SeZgLdX5i1biY2nbvZJS/Rgn1JCek78eyFX9W0sXEWwu8ZyGWSMgOjLxVlJBGfkoI2pabZQ3zajNIiSQxc25YgBA57xz1hiu5fKD8/1rPLS3WIvHcw+pNbvNhg22CWVFLEDiAVavPc+hhaSwPDIbmRXMZLPO7OOaDBAGPUN7cD7avJpfoQWdvuWNrjm5ChljZ0ZJObYMqv3m4rkcRnBoNhpmoLPCkqBgsihl3Da209BIPRkcflr1V4dH0hLWPm4y+wMSqs24Rg/4EzxCDqHVmvdQKUpQKUpQKUpQKUpQKUpQKUpQKUpQKUpQKUpQKUpQeDX/AMVn+Lf6pr2oOArwcoT60n+Lf91UBQSZWzqEfkt5f2zQ/dqvUV/ykv6M/wBtHVqgVFgOdSm/y21t/wBc1z92rVRLX8p3H6NafbXlBbNQOUd4zslpCcSzgl3H/BgBxJJ/qPsVz1tnqNV7++SGJ5ZGCpGrO7HqVRkmpPJe0Yh7mZds1wQ209MUI4Qw/CF75h7ZmoKP4Ji5jmObUw7RHzZGV2AYC8fJWW5O6tPFqMunuh5mKLnLeV8l5F3oMFs9+E3bfD3vHw1tqz/LHXDZQi4WFZdhAdmdY+ajbG98txI4DvRxPgoL+a5r8/l9EW3skleRw3OXMpiUNxeILEWdDxGMOGAyM54VRj9EFG1JbNFR1bbiRZMsS0XOh+bA/u8YG/PTQa+lcCuaBSlKBSlKBSlKBSlKBSlKBSlKBSlKBSlKBSlKBSlKCXymb1pKPbAL+uyr/GqYqTyp/FWHheAfPPGKrCgjOf7SX9Gf7eOrVRX/ACkv6M/28dWqBUO1P9p3H6Nafa3lXKyOqa2lpeXcr5bFvZBUX2Tu014scS+FmbgKD06vL3Vdx2gGY4ws911jg3reE/6nUsR4I/LWkAqNyX0poYS0uDPMxmnYdHOPjvQfaooCDyLVqgV03Nkkq7ZEV1zna4DDI6OBrupQSr7ktazkGW3hkwcjeitxChQeI8AArp0nk+sFxMyRxqjiHZsUKV2IUZBjoXCocf5jVuuMUHNKUoFKUoFKUoFKUoFKUoFKUoFKUoFKUoFKUoFKUoFKUoJPKf8AuB5ZrUfPdQiqoqTynb1FPLcWQ/8Atwn+FVxQRXH9pL+jP9vHVqor/lJf0aT7eOrVBwxr8qsp7m/1R7pLSJltkEcReeRIJJFkmAnjYRkSFe/UcOGSfBX6rXVbWqxoEjVUVehVGAPgFBE7u1LxWz86k7Cue7dR8VtPOn7CtBSggLe6h12tp5y/Y1z3bqHi1r5y/Y1epQQO7dQ8WtPOZOxoLvUfF7PziTsav0oM+brUfF7PziXsad1al7hZecS9jWgpQQO6NR9xsfp5uxrkT6j7jY/TTdlV6lBAaXUuqOwHwyzH+XRJdS647A/BLMP5dX6UEAy6l7lYfSzdnTn9S9xsT/vTD+VV+lBnu6dS9wsfp5uyrnurUvF7LziXsa0FKCB3bqA/9taH4Llx++GuO79Q8UtfOn7CtBSgz51LUPEoD8F2eyp+E7/xKHzr/wDKtBSgz34Vv/EYfOx2dfP4W1DxGHzsdnWjpQZ38Lah4jF52Ozrg6vf+Ixedr2dVdc1UWtvLOVZxEpcqvsiF6QPLWN1z0WO5xGDYXoeZysSyhIi4ABLAZJHT0Gg6uVvK7VYFj5iyg3MxGwyNcO/DhsRNvAdZz/Gu/k9quuSSR902lnHESvOHeVkCEjcQoZuOM4BpoXKlo9SksjHtRpppBNKxUMJI1mWGEY75wXGRkALnGa3ooArmlKCJyrPqcA8N1afsnQ/wq0Ki8qOi2Hhurf9jE/wq0KCM6n8IocHHc0gzjhnno+GfDVmo97yUtppDI6OXPDcJZl4HGR3rgAcB81dPpGtPay+cXPaUF6uagDkNa+1l84ue0oeQ9r7Wbzm6H7paC9mmagjkRbDquPOrvta59Jdt4Ljzq77WgvVxUIci7b3x51d9rXPpLtvfHnV32tBcpmoXpKtvfHnV32tPSXbe+POrvtaC7mmaheku298edXfa09Jdt4J/OrrtaC7muagnkVbe+POrvtaekq298edXfa0F3Nc1B9JVt7486u+1p6SrbwXHnV32tBdzXNQvSXbe+POrrta49JVt7486u+1oL1Kheku38Nz53edrXweRMHt7vzu6/jJQX80zWfbkZHnvZ79fIt3cY/6mNfJ5FL41qI/+XN/Wg0WaZrOeklfG9R87kp6SR45qPnT/wBKDR5pms56Sh45qPnL/wBKekoeN6j51JQX7m3WRGRwGVgVZT0EEYIPyV59R0iC4XZPFFKuc7ZFVxnw4IqR6SR45qXnT/xFfJ5E+/dS85P3aC5Hp0ShQscYC7doCrhSqhVI4cMKAB5AK9OazHpIPj2p+cD7lfXpKPj2pecD7lBpc0zWa9JJ8e1LzgfcoORZ8f1L6dfuUHo5T+ysx76i/Ykp/hV0Vi7/AJHMJbU92Xz4uFJEkykYWKVuACcTwx8BNbRaD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61" y="3861048"/>
            <a:ext cx="504511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 descr="http://www.vanotools.nl/infosite/style/Techniek%20know%20how/clip_image004_00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780" y="116632"/>
            <a:ext cx="28575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07975" y="312738"/>
            <a:ext cx="3111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Kwaliteit staal o.a. treksterkte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59276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23528" y="20657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</a:rPr>
              <a:t>Treksterkte</a:t>
            </a:r>
            <a:r>
              <a:rPr lang="nl-NL" dirty="0" smtClean="0"/>
              <a:t>  = weerstand tegen breken [kracht die nodig is voor breken]</a:t>
            </a:r>
            <a:endParaRPr lang="nl-NL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919132"/>
              </p:ext>
            </p:extLst>
          </p:nvPr>
        </p:nvGraphicFramePr>
        <p:xfrm>
          <a:off x="1259632" y="764704"/>
          <a:ext cx="6079652" cy="4516897"/>
        </p:xfrm>
        <a:graphic>
          <a:graphicData uri="http://schemas.openxmlformats.org/drawingml/2006/table">
            <a:tbl>
              <a:tblPr/>
              <a:tblGrid>
                <a:gridCol w="3039826"/>
                <a:gridCol w="3039826"/>
              </a:tblGrid>
              <a:tr h="444260">
                <a:tc>
                  <a:txBody>
                    <a:bodyPr/>
                    <a:lstStyle/>
                    <a:p>
                      <a:pPr algn="ctr"/>
                      <a:r>
                        <a:rPr lang="nl-NL" sz="1300" dirty="0">
                          <a:effectLst/>
                        </a:rPr>
                        <a:t>Materiaal</a:t>
                      </a:r>
                    </a:p>
                  </a:txBody>
                  <a:tcPr marL="67552" marR="147769" marT="33776" marB="3377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300" dirty="0">
                          <a:effectLst/>
                        </a:rPr>
                        <a:t>Treksterkte (</a:t>
                      </a:r>
                      <a:r>
                        <a:rPr lang="el-GR" sz="1300" dirty="0">
                          <a:effectLst/>
                        </a:rPr>
                        <a:t>σ</a:t>
                      </a:r>
                      <a:r>
                        <a:rPr lang="nl-NL" sz="1300" baseline="-25000" dirty="0">
                          <a:effectLst/>
                        </a:rPr>
                        <a:t>UTS</a:t>
                      </a:r>
                      <a:r>
                        <a:rPr lang="nl-NL" sz="1300" dirty="0">
                          <a:effectLst/>
                        </a:rPr>
                        <a:t>)</a:t>
                      </a:r>
                      <a:br>
                        <a:rPr lang="nl-NL" sz="1300" dirty="0">
                          <a:effectLst/>
                        </a:rPr>
                      </a:br>
                      <a:r>
                        <a:rPr lang="nl-NL" sz="1300" dirty="0">
                          <a:effectLst/>
                        </a:rPr>
                        <a:t>(</a:t>
                      </a:r>
                      <a:r>
                        <a:rPr lang="nl-NL" sz="1300" dirty="0" err="1">
                          <a:solidFill>
                            <a:srgbClr val="0B0080"/>
                          </a:solidFill>
                          <a:effectLst/>
                          <a:hlinkClick r:id="rId3" tooltip="Pascal (eenheid)"/>
                        </a:rPr>
                        <a:t>MPa</a:t>
                      </a:r>
                      <a:r>
                        <a:rPr lang="nl-NL" sz="1300" dirty="0">
                          <a:effectLst/>
                        </a:rPr>
                        <a:t>)</a:t>
                      </a:r>
                    </a:p>
                  </a:txBody>
                  <a:tcPr marL="67552" marR="147769" marT="33776" marB="3377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270207">
                <a:tc>
                  <a:txBody>
                    <a:bodyPr/>
                    <a:lstStyle/>
                    <a:p>
                      <a:r>
                        <a:rPr lang="nl-NL" sz="1300" dirty="0">
                          <a:solidFill>
                            <a:srgbClr val="0B0080"/>
                          </a:solidFill>
                          <a:effectLst/>
                          <a:hlinkClick r:id="rId4" tooltip="Staal (legering)"/>
                        </a:rPr>
                        <a:t>Staal</a:t>
                      </a:r>
                      <a:endParaRPr lang="nl-NL" sz="1300" dirty="0">
                        <a:effectLst/>
                      </a:endParaRPr>
                    </a:p>
                  </a:txBody>
                  <a:tcPr marL="67552" marR="67552" marT="33776" marB="3377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300">
                          <a:effectLst/>
                        </a:rPr>
                        <a:t>400</a:t>
                      </a:r>
                    </a:p>
                  </a:txBody>
                  <a:tcPr marL="67552" marR="67552" marT="33776" marB="3377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70207">
                <a:tc>
                  <a:txBody>
                    <a:bodyPr/>
                    <a:lstStyle/>
                    <a:p>
                      <a:r>
                        <a:rPr lang="nl-NL" sz="1300">
                          <a:effectLst/>
                        </a:rPr>
                        <a:t>Hogesterktestaal</a:t>
                      </a:r>
                    </a:p>
                  </a:txBody>
                  <a:tcPr marL="67552" marR="67552" marT="33776" marB="3377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300">
                          <a:effectLst/>
                        </a:rPr>
                        <a:t>760</a:t>
                      </a:r>
                    </a:p>
                  </a:txBody>
                  <a:tcPr marL="67552" marR="67552" marT="33776" marB="3377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70207">
                <a:tc>
                  <a:txBody>
                    <a:bodyPr/>
                    <a:lstStyle/>
                    <a:p>
                      <a:r>
                        <a:rPr lang="nl-NL" sz="1300" dirty="0">
                          <a:solidFill>
                            <a:srgbClr val="0B0080"/>
                          </a:solidFill>
                          <a:effectLst/>
                          <a:hlinkClick r:id="rId5" tooltip="Roestvast staal"/>
                        </a:rPr>
                        <a:t>Roestvast staal</a:t>
                      </a:r>
                      <a:r>
                        <a:rPr lang="nl-NL" sz="1300" dirty="0">
                          <a:effectLst/>
                        </a:rPr>
                        <a:t> </a:t>
                      </a:r>
                      <a:r>
                        <a:rPr lang="nl-NL" sz="1300" dirty="0">
                          <a:solidFill>
                            <a:srgbClr val="0B0080"/>
                          </a:solidFill>
                          <a:effectLst/>
                          <a:hlinkClick r:id="rId6" tooltip="Walsen"/>
                        </a:rPr>
                        <a:t>koudgewalst</a:t>
                      </a:r>
                      <a:endParaRPr lang="nl-NL" sz="1300" dirty="0">
                        <a:effectLst/>
                      </a:endParaRPr>
                    </a:p>
                  </a:txBody>
                  <a:tcPr marL="67552" marR="67552" marT="33776" marB="3377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300">
                          <a:effectLst/>
                        </a:rPr>
                        <a:t>860</a:t>
                      </a:r>
                    </a:p>
                  </a:txBody>
                  <a:tcPr marL="67552" marR="67552" marT="33776" marB="3377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70207">
                <a:tc>
                  <a:txBody>
                    <a:bodyPr/>
                    <a:lstStyle/>
                    <a:p>
                      <a:r>
                        <a:rPr lang="nl-NL" sz="1300" dirty="0">
                          <a:solidFill>
                            <a:srgbClr val="0B0080"/>
                          </a:solidFill>
                          <a:effectLst/>
                          <a:hlinkClick r:id="rId7" tooltip="Gietijzer"/>
                        </a:rPr>
                        <a:t>Gietijzer</a:t>
                      </a:r>
                      <a:r>
                        <a:rPr lang="nl-NL" sz="1300" dirty="0">
                          <a:effectLst/>
                        </a:rPr>
                        <a:t> 4.5% C</a:t>
                      </a:r>
                    </a:p>
                  </a:txBody>
                  <a:tcPr marL="67552" marR="67552" marT="33776" marB="3377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300">
                          <a:effectLst/>
                        </a:rPr>
                        <a:t>170</a:t>
                      </a:r>
                    </a:p>
                  </a:txBody>
                  <a:tcPr marL="67552" marR="67552" marT="33776" marB="3377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70207">
                <a:tc>
                  <a:txBody>
                    <a:bodyPr/>
                    <a:lstStyle/>
                    <a:p>
                      <a:r>
                        <a:rPr lang="nl-NL" sz="1300">
                          <a:solidFill>
                            <a:srgbClr val="0B0080"/>
                          </a:solidFill>
                          <a:effectLst/>
                          <a:hlinkClick r:id="rId8" tooltip="Titanium"/>
                        </a:rPr>
                        <a:t>Titanium</a:t>
                      </a:r>
                      <a:r>
                        <a:rPr lang="nl-NL" sz="1300">
                          <a:effectLst/>
                        </a:rPr>
                        <a:t> </a:t>
                      </a:r>
                      <a:r>
                        <a:rPr lang="nl-NL" sz="1300">
                          <a:solidFill>
                            <a:srgbClr val="0B0080"/>
                          </a:solidFill>
                          <a:effectLst/>
                          <a:hlinkClick r:id="rId9" tooltip="Legering"/>
                        </a:rPr>
                        <a:t>legering</a:t>
                      </a:r>
                      <a:r>
                        <a:rPr lang="nl-NL" sz="1300">
                          <a:effectLst/>
                        </a:rPr>
                        <a:t> (6% Al, 4% V)</a:t>
                      </a:r>
                    </a:p>
                  </a:txBody>
                  <a:tcPr marL="67552" marR="67552" marT="33776" marB="3377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300" dirty="0">
                          <a:effectLst/>
                        </a:rPr>
                        <a:t>900</a:t>
                      </a:r>
                    </a:p>
                  </a:txBody>
                  <a:tcPr marL="67552" marR="67552" marT="33776" marB="3377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70207">
                <a:tc>
                  <a:txBody>
                    <a:bodyPr/>
                    <a:lstStyle/>
                    <a:p>
                      <a:r>
                        <a:rPr lang="nl-NL" sz="1300">
                          <a:solidFill>
                            <a:srgbClr val="0B0080"/>
                          </a:solidFill>
                          <a:effectLst/>
                          <a:hlinkClick r:id="rId10" tooltip="Aluminium"/>
                        </a:rPr>
                        <a:t>Aluminium</a:t>
                      </a:r>
                      <a:r>
                        <a:rPr lang="nl-NL" sz="1300">
                          <a:effectLst/>
                        </a:rPr>
                        <a:t> legering</a:t>
                      </a:r>
                    </a:p>
                  </a:txBody>
                  <a:tcPr marL="67552" marR="67552" marT="33776" marB="3377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300" dirty="0">
                          <a:effectLst/>
                        </a:rPr>
                        <a:t>455</a:t>
                      </a:r>
                    </a:p>
                  </a:txBody>
                  <a:tcPr marL="67552" marR="67552" marT="33776" marB="3377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70207">
                <a:tc>
                  <a:txBody>
                    <a:bodyPr/>
                    <a:lstStyle/>
                    <a:p>
                      <a:r>
                        <a:rPr lang="nl-NL" sz="1300">
                          <a:solidFill>
                            <a:srgbClr val="0B0080"/>
                          </a:solidFill>
                          <a:effectLst/>
                          <a:hlinkClick r:id="rId11" tooltip="Koper (element)"/>
                        </a:rPr>
                        <a:t>Koper</a:t>
                      </a:r>
                      <a:r>
                        <a:rPr lang="nl-NL" sz="1300">
                          <a:effectLst/>
                        </a:rPr>
                        <a:t> commercieel zuiver</a:t>
                      </a:r>
                    </a:p>
                  </a:txBody>
                  <a:tcPr marL="67552" marR="67552" marT="33776" marB="3377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300" dirty="0">
                          <a:effectLst/>
                        </a:rPr>
                        <a:t>220</a:t>
                      </a:r>
                    </a:p>
                  </a:txBody>
                  <a:tcPr marL="67552" marR="67552" marT="33776" marB="3377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70207">
                <a:tc>
                  <a:txBody>
                    <a:bodyPr/>
                    <a:lstStyle/>
                    <a:p>
                      <a:r>
                        <a:rPr lang="nl-NL" sz="1300">
                          <a:solidFill>
                            <a:srgbClr val="0B0080"/>
                          </a:solidFill>
                          <a:effectLst/>
                          <a:hlinkClick r:id="rId12" tooltip="Messing (metaallegering)"/>
                        </a:rPr>
                        <a:t>Messing</a:t>
                      </a:r>
                      <a:endParaRPr lang="nl-NL" sz="1300">
                        <a:effectLst/>
                      </a:endParaRPr>
                    </a:p>
                  </a:txBody>
                  <a:tcPr marL="67552" marR="67552" marT="33776" marB="3377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300" dirty="0">
                          <a:effectLst/>
                        </a:rPr>
                        <a:t>250</a:t>
                      </a:r>
                    </a:p>
                  </a:txBody>
                  <a:tcPr marL="67552" marR="67552" marT="33776" marB="3377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70207">
                <a:tc>
                  <a:txBody>
                    <a:bodyPr/>
                    <a:lstStyle/>
                    <a:p>
                      <a:r>
                        <a:rPr lang="nl-NL" sz="1300">
                          <a:solidFill>
                            <a:srgbClr val="0B0080"/>
                          </a:solidFill>
                          <a:effectLst/>
                          <a:hlinkClick r:id="rId13" tooltip="Marmer"/>
                        </a:rPr>
                        <a:t>Marmer</a:t>
                      </a:r>
                      <a:endParaRPr lang="nl-NL" sz="1300">
                        <a:effectLst/>
                      </a:endParaRPr>
                    </a:p>
                  </a:txBody>
                  <a:tcPr marL="67552" marR="67552" marT="33776" marB="3377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300" dirty="0">
                          <a:effectLst/>
                        </a:rPr>
                        <a:t>15</a:t>
                      </a:r>
                    </a:p>
                  </a:txBody>
                  <a:tcPr marL="67552" marR="67552" marT="33776" marB="3377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70207">
                <a:tc>
                  <a:txBody>
                    <a:bodyPr/>
                    <a:lstStyle/>
                    <a:p>
                      <a:r>
                        <a:rPr lang="nl-NL" sz="1300">
                          <a:solidFill>
                            <a:srgbClr val="0B0080"/>
                          </a:solidFill>
                          <a:effectLst/>
                          <a:hlinkClick r:id="rId14" tooltip="Beton"/>
                        </a:rPr>
                        <a:t>Beton</a:t>
                      </a:r>
                      <a:endParaRPr lang="nl-NL" sz="1300">
                        <a:effectLst/>
                      </a:endParaRPr>
                    </a:p>
                  </a:txBody>
                  <a:tcPr marL="67552" marR="67552" marT="33776" marB="3377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300" dirty="0">
                          <a:effectLst/>
                        </a:rPr>
                        <a:t>2</a:t>
                      </a:r>
                    </a:p>
                  </a:txBody>
                  <a:tcPr marL="67552" marR="67552" marT="33776" marB="3377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70207">
                <a:tc>
                  <a:txBody>
                    <a:bodyPr/>
                    <a:lstStyle/>
                    <a:p>
                      <a:r>
                        <a:rPr lang="nl-NL" sz="1300">
                          <a:solidFill>
                            <a:srgbClr val="0B0080"/>
                          </a:solidFill>
                          <a:effectLst/>
                          <a:hlinkClick r:id="rId15" tooltip="Pinus"/>
                        </a:rPr>
                        <a:t>Dennen</a:t>
                      </a:r>
                      <a:r>
                        <a:rPr lang="nl-NL" sz="1300">
                          <a:solidFill>
                            <a:srgbClr val="0B0080"/>
                          </a:solidFill>
                          <a:effectLst/>
                          <a:hlinkClick r:id="rId16" tooltip="Hout"/>
                        </a:rPr>
                        <a:t>hout</a:t>
                      </a:r>
                      <a:r>
                        <a:rPr lang="nl-NL" sz="1300">
                          <a:effectLst/>
                        </a:rPr>
                        <a:t> (parallel op de vezel)</a:t>
                      </a:r>
                    </a:p>
                  </a:txBody>
                  <a:tcPr marL="67552" marR="67552" marT="33776" marB="3377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300" dirty="0">
                          <a:effectLst/>
                        </a:rPr>
                        <a:t>40</a:t>
                      </a:r>
                    </a:p>
                  </a:txBody>
                  <a:tcPr marL="67552" marR="67552" marT="33776" marB="3377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70207">
                <a:tc>
                  <a:txBody>
                    <a:bodyPr/>
                    <a:lstStyle/>
                    <a:p>
                      <a:r>
                        <a:rPr lang="nl-NL" sz="1300">
                          <a:solidFill>
                            <a:srgbClr val="0B0080"/>
                          </a:solidFill>
                          <a:effectLst/>
                          <a:hlinkClick r:id="rId17" tooltip="Been (materiaal)"/>
                        </a:rPr>
                        <a:t>Been</a:t>
                      </a:r>
                      <a:endParaRPr lang="nl-NL" sz="1300">
                        <a:effectLst/>
                      </a:endParaRPr>
                    </a:p>
                  </a:txBody>
                  <a:tcPr marL="67552" marR="67552" marT="33776" marB="3377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300" dirty="0">
                          <a:effectLst/>
                        </a:rPr>
                        <a:t>130</a:t>
                      </a:r>
                    </a:p>
                  </a:txBody>
                  <a:tcPr marL="67552" marR="67552" marT="33776" marB="3377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70207">
                <a:tc>
                  <a:txBody>
                    <a:bodyPr/>
                    <a:lstStyle/>
                    <a:p>
                      <a:r>
                        <a:rPr lang="nl-NL" sz="1300">
                          <a:solidFill>
                            <a:srgbClr val="0B0080"/>
                          </a:solidFill>
                          <a:effectLst/>
                          <a:hlinkClick r:id="rId18" tooltip="Nylon"/>
                        </a:rPr>
                        <a:t>Nylon</a:t>
                      </a:r>
                      <a:r>
                        <a:rPr lang="nl-NL" sz="1300">
                          <a:effectLst/>
                        </a:rPr>
                        <a:t>, type 6/6</a:t>
                      </a:r>
                    </a:p>
                  </a:txBody>
                  <a:tcPr marL="67552" marR="67552" marT="33776" marB="3377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300" dirty="0">
                          <a:effectLst/>
                        </a:rPr>
                        <a:t>75</a:t>
                      </a:r>
                    </a:p>
                  </a:txBody>
                  <a:tcPr marL="67552" marR="67552" marT="33776" marB="3377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70207">
                <a:tc>
                  <a:txBody>
                    <a:bodyPr/>
                    <a:lstStyle/>
                    <a:p>
                      <a:r>
                        <a:rPr lang="nl-NL" sz="1300">
                          <a:solidFill>
                            <a:srgbClr val="0B0080"/>
                          </a:solidFill>
                          <a:effectLst/>
                          <a:hlinkClick r:id="rId19" tooltip="Rubber"/>
                        </a:rPr>
                        <a:t>Rubber</a:t>
                      </a:r>
                      <a:endParaRPr lang="nl-NL" sz="1300">
                        <a:effectLst/>
                      </a:endParaRPr>
                    </a:p>
                  </a:txBody>
                  <a:tcPr marL="67552" marR="67552" marT="33776" marB="3377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300" dirty="0">
                          <a:effectLst/>
                        </a:rPr>
                        <a:t>15</a:t>
                      </a:r>
                    </a:p>
                  </a:txBody>
                  <a:tcPr marL="67552" marR="67552" marT="33776" marB="3377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70207">
                <a:tc>
                  <a:txBody>
                    <a:bodyPr/>
                    <a:lstStyle/>
                    <a:p>
                      <a:r>
                        <a:rPr lang="nl-NL" sz="1300">
                          <a:solidFill>
                            <a:srgbClr val="0B0080"/>
                          </a:solidFill>
                          <a:effectLst/>
                          <a:hlinkClick r:id="rId20" tooltip="Koolstof nanobuis"/>
                        </a:rPr>
                        <a:t>Koolstof nanobuis</a:t>
                      </a:r>
                      <a:endParaRPr lang="nl-NL" sz="1300">
                        <a:effectLst/>
                      </a:endParaRPr>
                    </a:p>
                  </a:txBody>
                  <a:tcPr marL="67552" marR="67552" marT="33776" marB="3377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300" dirty="0">
                          <a:effectLst/>
                        </a:rPr>
                        <a:t>62000</a:t>
                      </a:r>
                    </a:p>
                  </a:txBody>
                  <a:tcPr marL="67552" marR="67552" marT="33776" marB="3377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798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19527" y="476672"/>
            <a:ext cx="6834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</a:rPr>
              <a:t>Hardheid</a:t>
            </a:r>
            <a:r>
              <a:rPr lang="nl-NL" dirty="0" smtClean="0"/>
              <a:t>  (–zacht) = weerstand tegen blijvende vervorming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830" y="1052736"/>
            <a:ext cx="6212261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245098" y="4437112"/>
            <a:ext cx="5583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Hard = bv diamant       Zacht = bv aluminium</a:t>
            </a:r>
          </a:p>
          <a:p>
            <a:r>
              <a:rPr lang="nl-NL" dirty="0" smtClean="0"/>
              <a:t>Belangrijk bij eigenschappen van bv een mes.</a:t>
            </a:r>
          </a:p>
          <a:p>
            <a:r>
              <a:rPr lang="nl-NL" dirty="0" smtClean="0"/>
              <a:t>(elastisch en sterk, maar ook hard)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91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187624" y="620688"/>
            <a:ext cx="612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</a:rPr>
              <a:t>Buigsterkte</a:t>
            </a:r>
            <a:r>
              <a:rPr lang="nl-NL" dirty="0" smtClean="0"/>
              <a:t> = weerstand tegen doorbuigen. </a:t>
            </a:r>
            <a:br>
              <a:rPr lang="nl-NL" dirty="0" smtClean="0"/>
            </a:br>
            <a:r>
              <a:rPr lang="nl-NL" dirty="0" smtClean="0"/>
              <a:t>Stijf of slap. Hangt vooral samen met de vorm </a:t>
            </a:r>
            <a:br>
              <a:rPr lang="nl-NL" dirty="0" smtClean="0"/>
            </a:br>
            <a:r>
              <a:rPr lang="nl-NL" dirty="0" err="1" smtClean="0"/>
              <a:t>vh</a:t>
            </a:r>
            <a:r>
              <a:rPr lang="nl-NL" dirty="0" smtClean="0"/>
              <a:t> materiaal. Balken – trek (onderkant) en druk (bovenkant).</a:t>
            </a:r>
            <a:endParaRPr lang="nl-NL" dirty="0"/>
          </a:p>
        </p:txBody>
      </p:sp>
      <p:pic>
        <p:nvPicPr>
          <p:cNvPr id="4098" name="Picture 2" descr="http://www.bouwenmetstaal.nl/uploads/images/verdiepingbouw%20vloeren/tr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954427"/>
            <a:ext cx="7398414" cy="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load.wikimedia.org/wikipedia/commons/thumb/c/c9/Bending.svg/1000px-Bending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082597" cy="361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40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11560" y="160338"/>
            <a:ext cx="8064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Kruip</a:t>
            </a:r>
            <a:r>
              <a:rPr lang="nl-NL" dirty="0" smtClean="0"/>
              <a:t> = weerstand tegen blijvende vervorming onder invloed van spanning.</a:t>
            </a:r>
          </a:p>
          <a:p>
            <a:endParaRPr lang="nl-NL" dirty="0"/>
          </a:p>
          <a:p>
            <a:r>
              <a:rPr lang="nl-NL" dirty="0" smtClean="0"/>
              <a:t>B.v. koperdraad of aluminium (laatste raakt los onder een schroef)</a:t>
            </a:r>
          </a:p>
          <a:p>
            <a:r>
              <a:rPr lang="nl-NL" dirty="0" smtClean="0"/>
              <a:t>Tinsoldeer op </a:t>
            </a:r>
            <a:r>
              <a:rPr lang="nl-NL" dirty="0" err="1" smtClean="0"/>
              <a:t>litze</a:t>
            </a:r>
            <a:r>
              <a:rPr lang="nl-NL" dirty="0" smtClean="0"/>
              <a:t> draad onder een schroef houd niet!</a:t>
            </a:r>
          </a:p>
          <a:p>
            <a:endParaRPr lang="nl-NL" dirty="0"/>
          </a:p>
          <a:p>
            <a:r>
              <a:rPr lang="nl-NL" dirty="0" smtClean="0"/>
              <a:t>Kruip en relaxatie = belangrijk bij b.v. boutverbindingen.</a:t>
            </a:r>
          </a:p>
          <a:p>
            <a:r>
              <a:rPr lang="nl-NL" b="1" dirty="0" smtClean="0"/>
              <a:t>Relaxatie</a:t>
            </a:r>
            <a:r>
              <a:rPr lang="nl-NL" dirty="0" smtClean="0"/>
              <a:t> ; rek blijft gelijk spanning neemt af, </a:t>
            </a:r>
            <a:r>
              <a:rPr lang="nl-NL" dirty="0" err="1" smtClean="0"/>
              <a:t>vb</a:t>
            </a:r>
            <a:r>
              <a:rPr lang="nl-NL" dirty="0" smtClean="0"/>
              <a:t> voorgespannen staal in beton.(elastiek wordt slapper)</a:t>
            </a:r>
          </a:p>
          <a:p>
            <a:r>
              <a:rPr lang="nl-NL" dirty="0" smtClean="0"/>
              <a:t>Kruip ; blijvende vervorming (langer worden waslijn, elastiek wordt langer)</a:t>
            </a:r>
            <a:endParaRPr lang="nl-NL" dirty="0"/>
          </a:p>
        </p:txBody>
      </p:sp>
      <p:sp>
        <p:nvSpPr>
          <p:cNvPr id="5" name="AutoShape 4" descr="data:image/jpeg;base64,/9j/4AAQSkZJRgABAQAAAQABAAD/2wCEAAkGBhENDw8NDRERDw0PDwwMDQ4PExANDQ8NFBAVFBQQEhIXGyYeFxklGRISHzsgJScpLCwsFx4xNTAqNSYrLDUBCQoKDgwOFw8PGi4dHRwtKSkpKSkpKSkpKSkpKSwpKSwpLCkpKSwpKSkpNSkpKSksKSkpKSkpKSkpKSksKSwpKf/AABEIAOEA4QMBIgACEQEDEQH/xAAbAAEAAgMBAQAAAAAAAAAAAAAAAQYCBAUDB//EAEYQAAIBAQMHCAYIAwcFAAAAAAABAgMEBRESFiFRUlORBhMVFzGSk9EUIkFUYaEHIzJVcXKisTM0gUJic3SzwdIkQ4Oywv/EABkBAQADAQEAAAAAAAAAAAAAAAABAgMEBf/EACIRAQACAwACAgIDAAAAAAAAAAABEQIDElFhITFBgQQTIv/aAAwDAQACEQMRAD8A+4gAAAAAAAAAAAAAAAAAAAAAAAAAAAAAAAAAAAAAAAAAAAAAAAAAAAAAAAAAAAAAAAAAAAAAAAAAAAAAAAAAAAAAAAAAAAAAAAAAAAAAAAAAAAAAAAAAAAAAAAAAAAAAAAAAAAAAAAAAAAAAAAAAAAAAAAAAAAAAAAAEYgSCMRiBIIxAEgAAAAAAAAAARiGc+9L3pWWDqVpqKwlkrH1pySxyYr2sDatdthQhOrVkoU6cXOc5PCMYrtbZX7J9IVlrxlOjC0VIRqVKLnCk5Rc4PCWDx1mrZLBWvOcbRbYyoWWP8GxN484scecra09n4Gv9HVtpUrPaoynCCV6XuoxbSSXpU8MFqCJmnYz2o7q1eDIZ7Ud1avBkdPpehvafFDpehvafFE1KOo8uZntR3Vq8GQz2o7q1eDI6fS9De0+KJ6Xob2nxQ+TqHLz2o7q1eDIZ7Ud1avBkdPpehvafFDpehvafFCpOo8uZnrR3Vp8GQz2o7q1eDLzOn0vQ3tPih0vQ3tPihUnUeXMz2o7q1eDLzIly4oJYulaV/wCGS0a+06nS9De0+KPG13pQlTmucpvGElhitOK7BUnUeWln7YPeId6PmCh9AUNxT4AijqF7z4s/sVVr2NU5NP8ABjPez7NbwpnGuf6QLDQs9GjOU8unTjTl6jfrLt0m51l3ftT8NhZu572fZreFMZ72fZreFM0+su79qfhsjrLu/an4bA3c97Ps1/CmQ+W1n2a/hzNTrLu/an4bHWXd+1Pw2BuZ72fZr+FPyJz3s+zW8KfkaPWXd+1Pw2Osq79qfhsDdz3s+xX8KYz4s+zW8KZo9ZV37U+4zLrLu/an3GBu58WfZr+FMjPiz7Nbwpml1l3ftT7jJ6y7v2p9xgbmfFn2a/hTJz3s+zW8KZo9Zd37U/DY6y7v2p+GwJt/0hUYOnRpRm7RXcoWenOMoOpNexfgRQuylY6U7ReU+ftFSatM1UfOQp1ksFGhB/YXwRU+VXLSyV7xuWrRlJxo17VKfq4aHBL29mk0L7vqdtqyqVHgsfUh/Zgv92Xxxtzbt8a4dK/OV1W11MablRpLQoxeS5fGTKjc9NOnUx0/9Ta3/V1HidBSWPb/ALnPuZ/Vz+Nptf8AqM1qnnZZ5ZxMy3eaWoc0tX7mWUtYylrLsGPNLUTzS1E5S1jKWsCOaWr9yOaWoyylrGUtYGPNLUTzS1fuTitYylrHwMeaWr9yJUlh2Ltj+6M8payJS0f1j/7IiaWx+4WbRqXAGWStf7gyd9y7Ny8gLDWs1GrUpYzqU4Tm8p6ZNaTe6trv3P6menJ68nGyWZZOP1MDr07zi+1NfsZPQcTq1u/c/qY6tbv3P6mWF2ymu2cV+LSHp1PbjxQFe6tbv3P6mOrW79z+plh9Op7ceKHp1Pbj3kBXurW79z+pjq1u/c/qZYfTqe3HvIenU9uPFAV7q1u/c/qY6tbv3L7zLD6dS2495D06ntx7yAr3Vrd+5/Ux1a3fuf1MsPp1Pbj3kPTqW3HigK6/o1u/cvvMP6Nbv3L7zLC7bT2495EO3U8ftx4oD5lyp5I2Sy3nccaNNxVWvaYVMZNpxVNPDD8S8vkhZPbSRXOXNph0pcElOOSrTasXlLdoubvWjvYd5E3KmWOM/bn5pWTH+FErfIPk7Z61ntLqU1JxvO9oR+EI2maS4JFz6To72Gn+8uBV/o8t1KFnteVUgsb0vdr1l2O1TFyiMcPTs5oWTdInNCybpG/0pQ3sO8h0rQ3sO8ibk51+nPzQsm6ROaFk3SN/pWhvYd5DpWhvYd5C5OcPTQzPsm6RGaFk3SOh0rQ3sO8h0rQ3sO8hco51+mhmhZN0iM0LJukdDpWhvYd5DpShvYd5C5Odfpz80LJukeVp5I2VQm1SWKjJr8Ujq9K0N7DvI8bXelF054VIfZksMpduAuTnD0+f5P8Ad+ZB65X5eIFytWDv3H/K2f8AwoG8zRuL+Vs/+FA3iq7RvW5qdrjkTyoyX2JxbWD1lcfISK0SvFJr7SymtJccNBXeWNxxr0ZV4+rVoxlLCOhzS9jXtA0Mxo/eMe8/MZjR+8Y95+ZSVP8AN+GnQMv4y+YF2zGj94x7z8xmNH7xj3n5lJ5z83zJy/zfMC65jQ+8Y95+YzGj94x7z8yk85+b5jnPzfMC7ZjR+8Y95jMaP3jHvPzKTzn5vmMv83zAu2Y0fvGPefmMxo/eMe8/MpOX+b5kup+b5gbvK64lY7Tdc1aVaMqtWi0n9n1VpR7tvW+JWrY/+ru/t/i1Vp1uPsLI0b6/p5f834yhlFvFaX2r2nOuRvm6ml/zVs9uH/dZ0IrSc65f4dT/ADVs/wBRlvy5on/M/p0cXrfEYvW+JGAwLM7lOU9b4jF63xIwALlOL1viMXrfEgYAuU4vW+Ixet8SCAXLLF63xMZt632x9vxR62ayzrSVOmsqb1ez4stlm5I06UJyrfWTwTS9kWtOgrlMQ6NWvLObYc0Dy5wky6d/9MuZd/0i0qNKnSyH9XBQ7Guw2Os6lsPgz6G+TNlbbdCni/a4oZr2T3el3UZup886zqOw+DHWdS2H8dDeK9p9DzYsnu9LuoZsWT3el3UBo3Pyhsdqowr/AFUcpdjSTT4G70hY9qjwiZx5OWZdlGC+CWCJzds+6iBh0hY9qjwiOkLHtUeETPN6z7qPzGb1n3UfmBh0hY9qjwiOkLHtUeETPN6z7qPzGb1n3UfmBh0hY9qjwiOkLHtUeETPN6z7qPzGb1n3UQPP0+x7VHhEdIWPao8I+R6Zu2bdRGb1n3UQKHy69HtN43FRjkSjKvanLJwSSVNaW/69hzOUPJ6pYqjWDlReLhUweGGqWo+iW/kdZK8cmVKKaeVTnHROnU24v2HOhe0aEld96NOU8KdnrTScbUsOz4SRfHKmG7TGyPb5vH2f0Ofcn8Op/mbZ+P8AEZfOUXIeVFutZvWoxSnKD+1HDtw16Ci3Njzc3g/5m1rsej6x4o1iYl5uWrLCJiW8CP6PgydOp8GXc9egDF6nwZGnU+DFlJAWOp8GRp1PgxcFJIev2a/gbNksFStLJpwettrAst28jFFxlaXlYLHIWGGOorOUQ216Ms5bHJO6uZp8/L7dVJr4I7Nq+xP8G/keiSSSWhJJJalqPO1P6uf4M58puXs68eMaVckYAha308AAAAAAAAAAAAAAAAAAQzUt93U7TCVKtCM4yWDxWOHxT9jNwjACnQnabplk1HK1XY1H66TUq9l0vKdTappYfHtNP6OrbZnZrTKVSjg7zvacMuUIvIlaZtPB6ezAvk6akmnpTTTT7Giq236LLqtFSVarZIOpJtyeMli/wTBTs+l2TeWfv0vMel2TeWfv0/Mr/U/c/ucOMvMdT9z+5w4y8yblHMLB6VZN5Z+/T8x6XZN5Z+/T8yv9T9z+5w4y8x1P3P7nDjLzFnMLB6XZN5Z+/T8zSve+7JZaFSu5UZ5CxUISpOTeOGC0nM6n7n9zhxl5kr6ILn9yp8ZeYs5hwusqy9vNtP4SpL/6HWVZdiXfp/8AI7/VHc/uVLjLzHVHc/uVL9XmQlwOsmy7Eu/T/wCR52j6R7M4SShLFrBevT7exL7XxLH1R3P7lS4z8yV9El0LSrFTxTTTxljjxApXTFTdS4w/5A+h5gXf7vHjPzAFhAAAAAAAAAAAAAAAAAAAAAAAAAAAAAAAAAAAAAAAAAAAAAAAAAAAAAAAAAAAAAAAAAAAAAAAAAAAAAAAAAAAAAAAAAAAAAAAAAAAAAAAABhUqqKypNRiu1t4I8426m8WqkGo4OWEk8E+zED3BGJjCqpLKi046dKeK4gZgiLx0kTmoptvBLS29CSAyBEZYpNaU0mmuzAkADGFRPFJpuLyZYacHhjg+KMgAAAAAAAAAAAAAAAAAAAAAAAAAAA5nKJr0aeOSvWpaZ/Z+3HtObXr03RrKNajVf1WilCNPD18NODeOLaLKAK/Rt1V2lwc1i6tVOk5fZoxi8GoKOj2PKb04/E1bHVboTi5OMXZpyoQTjkyjGby5t+19n9GWnAkCvWOtOclGlWlOFKzQqpLIlzlTGSyZNLsxi1gsOw8oW6Uqcoc46q9FnUtLlhk0q2j1cUlh2y9XUiy4DACtU7dUUKkaNRzULNSc6jUXzVVvBpYLBYRxeHswR6VLwlk1VSqydCM7NH0l5LcVJvncJ4YPBZOn2YlhwGSBV42txVWVOp9XK1pTq5UYYx5mDWM2mljrwO7dFaVSjCdRpyeU01jg4ZTyXpS/s4ew22iQAAAA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49080"/>
            <a:ext cx="316835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File:Kruip vs relaxati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6" y="3098944"/>
            <a:ext cx="5308482" cy="285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1" b="28829"/>
          <a:stretch/>
        </p:blipFill>
        <p:spPr bwMode="auto">
          <a:xfrm>
            <a:off x="5724128" y="2708920"/>
            <a:ext cx="3006125" cy="134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70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3837</TotalTime>
  <Words>549</Words>
  <Application>Microsoft Office PowerPoint</Application>
  <PresentationFormat>Diavoorstelling (4:3)</PresentationFormat>
  <Paragraphs>144</Paragraphs>
  <Slides>23</Slides>
  <Notes>23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4" baseType="lpstr">
      <vt:lpstr>Kantoorthema</vt:lpstr>
      <vt:lpstr>Staal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Edudelta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</dc:title>
  <dc:creator>FTR</dc:creator>
  <cp:lastModifiedBy>FTR</cp:lastModifiedBy>
  <cp:revision>89</cp:revision>
  <dcterms:created xsi:type="dcterms:W3CDTF">2013-02-12T09:58:00Z</dcterms:created>
  <dcterms:modified xsi:type="dcterms:W3CDTF">2013-03-12T06:43:50Z</dcterms:modified>
</cp:coreProperties>
</file>